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handoutMasterIdLst>
    <p:handoutMasterId r:id="rId33"/>
  </p:handoutMasterIdLst>
  <p:sldIdLst>
    <p:sldId id="275"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264" r:id="rId3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6CF"/>
    <a:srgbClr val="8FF0E6"/>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autoAdjust="0"/>
    <p:restoredTop sz="94660"/>
  </p:normalViewPr>
  <p:slideViewPr>
    <p:cSldViewPr snapToGrid="0">
      <p:cViewPr varScale="1">
        <p:scale>
          <a:sx n="86" d="100"/>
          <a:sy n="86" d="100"/>
        </p:scale>
        <p:origin x="504" y="9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6"/>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6"/>
            <a:ext cx="3043979" cy="467363"/>
          </a:xfrm>
          <a:prstGeom prst="rect">
            <a:avLst/>
          </a:prstGeom>
        </p:spPr>
        <p:txBody>
          <a:bodyPr vert="horz" lIns="91577" tIns="45789" rIns="91577" bIns="45789" rtlCol="0"/>
          <a:lstStyle>
            <a:lvl1pPr algn="r">
              <a:defRPr sz="1200"/>
            </a:lvl1pPr>
          </a:lstStyle>
          <a:p>
            <a:fld id="{38ECAD0F-F439-4564-881D-387B89EDFD95}" type="datetimeFigureOut">
              <a:rPr lang="en-US" smtClean="0"/>
              <a:t>3/22/2019</a:t>
            </a:fld>
            <a:endParaRPr lang="en-US"/>
          </a:p>
        </p:txBody>
      </p:sp>
      <p:sp>
        <p:nvSpPr>
          <p:cNvPr id="4" name="Footer Placeholder 3"/>
          <p:cNvSpPr>
            <a:spLocks noGrp="1"/>
          </p:cNvSpPr>
          <p:nvPr>
            <p:ph type="ftr" sz="quarter" idx="2"/>
          </p:nvPr>
        </p:nvSpPr>
        <p:spPr>
          <a:xfrm>
            <a:off x="4" y="8841744"/>
            <a:ext cx="3043979"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44"/>
            <a:ext cx="3043979" cy="467363"/>
          </a:xfrm>
          <a:prstGeom prst="rect">
            <a:avLst/>
          </a:prstGeom>
        </p:spPr>
        <p:txBody>
          <a:bodyPr vert="horz" lIns="91577" tIns="45789" rIns="91577" bIns="45789"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idx="1"/>
          </p:nvPr>
        </p:nvSpPr>
        <p:spPr>
          <a:xfrm>
            <a:off x="3977531" y="0"/>
            <a:ext cx="3043979" cy="467363"/>
          </a:xfrm>
          <a:prstGeom prst="rect">
            <a:avLst/>
          </a:prstGeom>
        </p:spPr>
        <p:txBody>
          <a:bodyPr vert="horz" lIns="91577" tIns="45789" rIns="91577" bIns="45789" rtlCol="0"/>
          <a:lstStyle>
            <a:lvl1pPr algn="r">
              <a:defRPr sz="1200"/>
            </a:lvl1pPr>
          </a:lstStyle>
          <a:p>
            <a:fld id="{428E2082-FC26-3D4D-88EA-18A0C216A023}" type="datetimeFigureOut">
              <a:rPr lang="en-US" smtClean="0"/>
              <a:t>3/22/2019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1577" tIns="45789" rIns="91577" bIns="45789" rtlCol="0" anchor="ctr"/>
          <a:lstStyle/>
          <a:p>
            <a:endParaRPr lang="en-US"/>
          </a:p>
        </p:txBody>
      </p:sp>
      <p:sp>
        <p:nvSpPr>
          <p:cNvPr id="5" name="Notes Placeholder 4"/>
          <p:cNvSpPr>
            <a:spLocks noGrp="1"/>
          </p:cNvSpPr>
          <p:nvPr>
            <p:ph type="body" sz="quarter" idx="3"/>
          </p:nvPr>
        </p:nvSpPr>
        <p:spPr>
          <a:xfrm>
            <a:off x="702946" y="4479687"/>
            <a:ext cx="5617208" cy="3665776"/>
          </a:xfrm>
          <a:prstGeom prst="rect">
            <a:avLst/>
          </a:prstGeom>
        </p:spPr>
        <p:txBody>
          <a:bodyPr vert="horz" lIns="91577" tIns="45789" rIns="91577" bIns="457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38"/>
            <a:ext cx="3043979" cy="467363"/>
          </a:xfrm>
          <a:prstGeom prst="rect">
            <a:avLst/>
          </a:prstGeom>
        </p:spPr>
        <p:txBody>
          <a:bodyPr vert="horz" lIns="91577" tIns="45789" rIns="91577" bIns="45789" rtlCol="0" anchor="b"/>
          <a:lstStyle>
            <a:lvl1pPr algn="l">
              <a:defRPr sz="1200"/>
            </a:lvl1pPr>
          </a:lstStyle>
          <a:p>
            <a:endParaRPr lang="en-US"/>
          </a:p>
        </p:txBody>
      </p:sp>
      <p:sp>
        <p:nvSpPr>
          <p:cNvPr id="7" name="Slide Number Placeholder 6"/>
          <p:cNvSpPr>
            <a:spLocks noGrp="1"/>
          </p:cNvSpPr>
          <p:nvPr>
            <p:ph type="sldNum" sz="quarter" idx="5"/>
          </p:nvPr>
        </p:nvSpPr>
        <p:spPr>
          <a:xfrm>
            <a:off x="3977531" y="8841738"/>
            <a:ext cx="3043979" cy="467363"/>
          </a:xfrm>
          <a:prstGeom prst="rect">
            <a:avLst/>
          </a:prstGeom>
        </p:spPr>
        <p:txBody>
          <a:bodyPr vert="horz" lIns="91577" tIns="45789" rIns="91577" bIns="45789"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2426" y="1937373"/>
            <a:ext cx="4943061" cy="2387600"/>
          </a:xfrm>
        </p:spPr>
        <p:txBody>
          <a:bodyPr anchor="t" anchorCtr="0"/>
          <a:lstStyle>
            <a:lvl1pPr algn="l">
              <a:defRPr sz="6000">
                <a:solidFill>
                  <a:schemeClr val="bg1"/>
                </a:solidFill>
              </a:defRPr>
            </a:lvl1pPr>
          </a:lstStyle>
          <a:p>
            <a:r>
              <a:rPr lang="en-US" dirty="0"/>
              <a:t>Slide Title Goes Here</a:t>
            </a:r>
          </a:p>
        </p:txBody>
      </p:sp>
      <p:sp>
        <p:nvSpPr>
          <p:cNvPr id="3" name="Subtitle 2"/>
          <p:cNvSpPr>
            <a:spLocks noGrp="1"/>
          </p:cNvSpPr>
          <p:nvPr>
            <p:ph type="subTitle" idx="1"/>
          </p:nvPr>
        </p:nvSpPr>
        <p:spPr>
          <a:xfrm>
            <a:off x="692426" y="4417047"/>
            <a:ext cx="4532243" cy="244095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621403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280773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236489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69255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786-1771-CF41-B869-A1D4E59C63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EE41E-A481-A143-87D3-CA9ADB29FA0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5DE37-AF8C-F349-A6A0-D4CC16B1B978}"/>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8A7DB531-7F01-DB42-BCE1-54EE08AC01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9C446-06B9-8944-A027-206F26C9F59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05219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1A94-01FC-ED40-91F3-AA0B7824643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5EC510-D8C4-E343-9827-ACB1AB244EF8}"/>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87A4-ADDE-2B46-A921-76B2DEA38471}"/>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DBE7D8DC-CB57-BB4C-B824-8206208DE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59D559-18DC-C549-8CB9-0C2E072E8D2D}"/>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590530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D2BB-F9CD-D041-BFBD-CB51F97DDC3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22A62-462A-5841-8310-51FB711DC85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151FE-EC57-7546-B656-651BCB0ADE6C}"/>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E6E19043-BE37-0248-8C21-C766B2BD0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A87EE-B831-A941-A1F2-52DD66A30ED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2394354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226A-A5A1-B648-BFEB-58CAD5C8C42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6A0A3B1-0525-3A48-830F-8D725BF9B0B0}"/>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5DD931-2F77-4743-BCD5-DC0239306DE5}"/>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CF555-3330-BC4F-BE30-C88DE47C63F4}"/>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6" name="Footer Placeholder 5">
            <a:extLst>
              <a:ext uri="{FF2B5EF4-FFF2-40B4-BE49-F238E27FC236}">
                <a16:creationId xmlns:a16="http://schemas.microsoft.com/office/drawing/2014/main" id="{914B7D11-6A68-324D-9315-F34CD5C3E8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3B3AC-8979-6E4D-8FC2-7B2AB39AB30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98619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D1F2-B7F0-124D-B662-A4A5A29CF70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4155CA5-2FE5-4347-A010-47A081972D4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7C5C44-1F79-9841-9AB9-F3C4D3D7168D}"/>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61AC4-E900-5F46-92A1-8F2C1FDF86D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54FBE1-30EC-454B-BF9F-250DA9584196}"/>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AEE34-12CF-E242-9726-A0ED77821B02}"/>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8" name="Footer Placeholder 7">
            <a:extLst>
              <a:ext uri="{FF2B5EF4-FFF2-40B4-BE49-F238E27FC236}">
                <a16:creationId xmlns:a16="http://schemas.microsoft.com/office/drawing/2014/main" id="{7E04C458-CBD4-CF47-8CD0-2704C28D00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3DED39-22CE-6547-AE59-33A9CBA430FF}"/>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179600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1E23-B2CC-374E-B480-6F327559822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28C482F7-A11C-1A4A-9623-C136CDAC6323}"/>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4" name="Footer Placeholder 3">
            <a:extLst>
              <a:ext uri="{FF2B5EF4-FFF2-40B4-BE49-F238E27FC236}">
                <a16:creationId xmlns:a16="http://schemas.microsoft.com/office/drawing/2014/main" id="{62017499-3360-3148-86BF-F74D17E1DD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308429-3D66-7F46-A9A0-865AC2417E5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639247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D2FA4-5B38-0E43-BE45-EB012B6FF9A8}"/>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3" name="Footer Placeholder 2">
            <a:extLst>
              <a:ext uri="{FF2B5EF4-FFF2-40B4-BE49-F238E27FC236}">
                <a16:creationId xmlns:a16="http://schemas.microsoft.com/office/drawing/2014/main" id="{77F9C47F-23B9-BF4D-BC3A-770C328F5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DA8EA-539F-0A4A-9DA9-21CCFDE3871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4273232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14" name="Picture 13">
            <a:extLst>
              <a:ext uri="{FF2B5EF4-FFF2-40B4-BE49-F238E27FC236}">
                <a16:creationId xmlns:a16="http://schemas.microsoft.com/office/drawing/2014/main" id="{DF8331FD-F9BD-9448-A12D-D7B3C3569062}"/>
              </a:ext>
            </a:extLst>
          </p:cNvPr>
          <p:cNvPicPr>
            <a:picLocks noChangeAspect="1"/>
          </p:cNvPicPr>
          <p:nvPr userDrawn="1"/>
        </p:nvPicPr>
        <p:blipFill>
          <a:blip r:embed="rId2" cstate="print">
            <a:alphaModFix amt="65000"/>
            <a:extLst>
              <a:ext uri="{BEBA8EAE-BF5A-486C-A8C5-ECC9F3942E4B}">
                <a14:imgProps xmlns:a14="http://schemas.microsoft.com/office/drawing/2010/main">
                  <a14:imgLayer r:embed="rId3">
                    <a14:imgEffect>
                      <a14:saturation sat="7000"/>
                    </a14:imgEffect>
                  </a14:imgLayer>
                </a14:imgProps>
              </a:ext>
              <a:ext uri="{28A0092B-C50C-407E-A947-70E740481C1C}">
                <a14:useLocalDpi xmlns:a14="http://schemas.microsoft.com/office/drawing/2010/main" val="0"/>
              </a:ext>
            </a:extLst>
          </a:blip>
          <a:stretch>
            <a:fillRect/>
          </a:stretch>
        </p:blipFill>
        <p:spPr>
          <a:xfrm>
            <a:off x="0" y="6133231"/>
            <a:ext cx="12257902" cy="724769"/>
          </a:xfrm>
          <a:prstGeom prst="rect">
            <a:avLst/>
          </a:prstGeom>
        </p:spPr>
      </p:pic>
    </p:spTree>
    <p:extLst>
      <p:ext uri="{BB962C8B-B14F-4D97-AF65-F5344CB8AC3E}">
        <p14:creationId xmlns:p14="http://schemas.microsoft.com/office/powerpoint/2010/main" val="2398527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69C1-865A-DD42-AD8B-A7EF2CFF32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B1DFEF-6ADA-CA4A-BF33-A5BBEFB4498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CBBEDE-3330-A346-A122-99D4EF9FF94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9DEAAF-18F6-4B47-B26D-B199A20B3CBD}"/>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6" name="Footer Placeholder 5">
            <a:extLst>
              <a:ext uri="{FF2B5EF4-FFF2-40B4-BE49-F238E27FC236}">
                <a16:creationId xmlns:a16="http://schemas.microsoft.com/office/drawing/2014/main" id="{B4ACEFD2-E52F-934A-B92E-C181D55452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82425-2075-7548-86C2-9C8D7980C10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690712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EF59-1E56-9643-A589-07D2F09FC68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2FCEF-A0B6-FB4D-B74A-BBC6D86665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651DF6-F553-3F4E-8ECB-95915FFB8A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C661DF-ABCA-6145-8089-A0D184288123}"/>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6" name="Footer Placeholder 5">
            <a:extLst>
              <a:ext uri="{FF2B5EF4-FFF2-40B4-BE49-F238E27FC236}">
                <a16:creationId xmlns:a16="http://schemas.microsoft.com/office/drawing/2014/main" id="{45F2C496-9F81-604A-B8A6-7F7C48C209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ADA95-A8E5-FB40-BC9E-A7835274DA68}"/>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272747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A926-0F29-9647-A473-D73B8C3164E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503C4-6A63-B74A-90B5-B568B4D530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74AB7-5857-2C48-9528-64D19E7040F0}"/>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492939F3-4B2A-C845-8C9B-F75D5104E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6E30F-8F4E-4249-8C39-C4FC54FA5A8A}"/>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111360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CBD0-77D3-7240-9FE1-0E1C532F75F2}"/>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6E2B79-F9C6-FB41-9649-C861AA29132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0D606-D0B9-0A4E-80E0-531AF4704338}"/>
              </a:ext>
            </a:extLst>
          </p:cNvPr>
          <p:cNvSpPr>
            <a:spLocks noGrp="1"/>
          </p:cNvSpPr>
          <p:nvPr>
            <p:ph type="dt" sz="half" idx="10"/>
          </p:nvPr>
        </p:nvSpPr>
        <p:spPr/>
        <p:txBody>
          <a:body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4A825178-65B5-F446-99C2-99D73014E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44391-F9FB-3849-B1D6-2448D5F89C7E}"/>
              </a:ext>
            </a:extLst>
          </p:cNvPr>
          <p:cNvSpPr>
            <a:spLocks noGrp="1"/>
          </p:cNvSpPr>
          <p:nvPr>
            <p:ph type="sldNum" sz="quarter" idx="12"/>
          </p:nvPr>
        </p:nvSpPr>
        <p:spPr/>
        <p:txBody>
          <a:bodyPr/>
          <a:lstStyle/>
          <a:p>
            <a:fld id="{8C0A62E0-C202-C746-9292-020BB4325640}" type="slidenum">
              <a:rPr lang="en-US" smtClean="0"/>
              <a:t>‹#›</a:t>
            </a:fld>
            <a:endParaRPr lang="en-US"/>
          </a:p>
        </p:txBody>
      </p:sp>
    </p:spTree>
    <p:extLst>
      <p:ext uri="{BB962C8B-B14F-4D97-AF65-F5344CB8AC3E}">
        <p14:creationId xmlns:p14="http://schemas.microsoft.com/office/powerpoint/2010/main" val="342968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65924" y="2710609"/>
            <a:ext cx="10687876" cy="35046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pic>
        <p:nvPicPr>
          <p:cNvPr id="8" name="Picture 7">
            <a:extLst>
              <a:ext uri="{FF2B5EF4-FFF2-40B4-BE49-F238E27FC236}">
                <a16:creationId xmlns:a16="http://schemas.microsoft.com/office/drawing/2014/main" id="{12332AD8-2F18-AB43-BE51-729ADB9262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224829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t" anchorCtr="0"/>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BF4C1DB-D281-493C-924D-F16272DB31C9}" type="datetimeFigureOut">
              <a:rPr lang="en-US" smtClean="0"/>
              <a:t>3/22/2019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98711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F4C1DB-D281-493C-924D-F16272DB31C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44109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F4C1DB-D281-493C-924D-F16272DB31C9}" type="datetimeFigureOut">
              <a:rPr lang="en-US" smtClean="0"/>
              <a:t>3/22/2019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191306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F4C1DB-D281-493C-924D-F16272DB31C9}" type="datetimeFigureOut">
              <a:rPr lang="en-US" smtClean="0"/>
              <a:t>3/22/2019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4181324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F4C1DB-D281-493C-924D-F16272DB31C9}" type="datetimeFigureOut">
              <a:rPr lang="en-US" smtClean="0"/>
              <a:t>3/22/2019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5695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BF4C1DB-D281-493C-924D-F16272DB31C9}" type="datetimeFigureOut">
              <a:rPr lang="en-US" smtClean="0"/>
              <a:t>3/22/2019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CF399F-E824-473E-ADEA-8883E3ED3F64}" type="slidenum">
              <a:rPr lang="en-US" smtClean="0"/>
              <a:t>‹#›</a:t>
            </a:fld>
            <a:endParaRPr lang="en-US"/>
          </a:p>
        </p:txBody>
      </p:sp>
    </p:spTree>
    <p:extLst>
      <p:ext uri="{BB962C8B-B14F-4D97-AF65-F5344CB8AC3E}">
        <p14:creationId xmlns:p14="http://schemas.microsoft.com/office/powerpoint/2010/main" val="380360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5924" y="1250109"/>
            <a:ext cx="10687876" cy="1325563"/>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665924" y="2710609"/>
            <a:ext cx="10687876" cy="350466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F4C1DB-D281-493C-924D-F16272DB31C9}" type="datetimeFigureOut">
              <a:rPr lang="en-US" smtClean="0"/>
              <a:t>3/22/2019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F399F-E824-473E-ADEA-8883E3ED3F64}" type="slidenum">
              <a:rPr lang="en-US" smtClean="0"/>
              <a:t>‹#›</a:t>
            </a:fld>
            <a:endParaRPr lang="en-US"/>
          </a:p>
        </p:txBody>
      </p:sp>
      <p:sp>
        <p:nvSpPr>
          <p:cNvPr id="7" name="Rectangle 6">
            <a:extLst>
              <a:ext uri="{FF2B5EF4-FFF2-40B4-BE49-F238E27FC236}">
                <a16:creationId xmlns:a16="http://schemas.microsoft.com/office/drawing/2014/main" id="{2D88C790-455C-0848-BA30-38988F80DE44}"/>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2C62A9-E538-F342-935A-2AA067C7A8C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722F88F-2095-7E4C-A659-8881D2271AEB}"/>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4705CDAC-A6D1-F940-97BC-7C3A1CB1768C}"/>
              </a:ext>
            </a:extLst>
          </p:cNvPr>
          <p:cNvPicPr>
            <a:picLocks noChangeAspect="1"/>
          </p:cNvPicPr>
          <p:nvPr userDrawn="1"/>
        </p:nvPicPr>
        <p:blipFill rotWithShape="1">
          <a:blip r:embed="rId15">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spTree>
    <p:extLst>
      <p:ext uri="{BB962C8B-B14F-4D97-AF65-F5344CB8AC3E}">
        <p14:creationId xmlns:p14="http://schemas.microsoft.com/office/powerpoint/2010/main" val="89998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0F34D4-3D3D-B243-8882-3880BF5E26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208AD-542F-1F4A-9336-8ED24A6BA7BF}" type="datetimeFigureOut">
              <a:rPr lang="en-US" smtClean="0"/>
              <a:t>3/22/2019</a:t>
            </a:fld>
            <a:endParaRPr lang="en-US"/>
          </a:p>
        </p:txBody>
      </p:sp>
      <p:sp>
        <p:nvSpPr>
          <p:cNvPr id="5" name="Footer Placeholder 4">
            <a:extLst>
              <a:ext uri="{FF2B5EF4-FFF2-40B4-BE49-F238E27FC236}">
                <a16:creationId xmlns:a16="http://schemas.microsoft.com/office/drawing/2014/main" id="{C82C09FA-AE70-A84E-AF0B-7895DBA9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469D1C-0F0E-614E-89F0-4FAEE4F778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A62E0-C202-C746-9292-020BB4325640}" type="slidenum">
              <a:rPr lang="en-US" smtClean="0"/>
              <a:t>‹#›</a:t>
            </a:fld>
            <a:endParaRPr lang="en-US"/>
          </a:p>
        </p:txBody>
      </p:sp>
      <p:sp>
        <p:nvSpPr>
          <p:cNvPr id="7" name="Rectangle 6">
            <a:extLst>
              <a:ext uri="{FF2B5EF4-FFF2-40B4-BE49-F238E27FC236}">
                <a16:creationId xmlns:a16="http://schemas.microsoft.com/office/drawing/2014/main" id="{F38D1050-FE6D-6144-AB29-B4781C0EF653}"/>
              </a:ext>
            </a:extLst>
          </p:cNvPr>
          <p:cNvSpPr/>
          <p:nvPr userDrawn="1"/>
        </p:nvSpPr>
        <p:spPr>
          <a:xfrm>
            <a:off x="-74141" y="-82378"/>
            <a:ext cx="12348519" cy="851004"/>
          </a:xfrm>
          <a:prstGeom prst="rect">
            <a:avLst/>
          </a:prstGeom>
          <a:solidFill>
            <a:schemeClr val="bg1"/>
          </a:solidFill>
          <a:ln>
            <a:noFill/>
          </a:ln>
          <a:effectLst>
            <a:outerShdw blurRad="254000" dir="5400000" algn="ctr" rotWithShape="0">
              <a:schemeClr val="bg1">
                <a:lumMod val="50000"/>
                <a:alpha val="5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906B87-E151-1C41-B45A-9D070472A86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27993" y="-213920"/>
            <a:ext cx="4323521" cy="1250109"/>
          </a:xfrm>
          <a:prstGeom prst="rect">
            <a:avLst/>
          </a:prstGeom>
        </p:spPr>
      </p:pic>
      <p:sp>
        <p:nvSpPr>
          <p:cNvPr id="9" name="Title 1">
            <a:extLst>
              <a:ext uri="{FF2B5EF4-FFF2-40B4-BE49-F238E27FC236}">
                <a16:creationId xmlns:a16="http://schemas.microsoft.com/office/drawing/2014/main" id="{ED95A110-DC17-F44D-B9E1-81039DBA85EF}"/>
              </a:ext>
            </a:extLst>
          </p:cNvPr>
          <p:cNvSpPr txBox="1">
            <a:spLocks/>
          </p:cNvSpPr>
          <p:nvPr userDrawn="1"/>
        </p:nvSpPr>
        <p:spPr>
          <a:xfrm>
            <a:off x="4582653" y="309337"/>
            <a:ext cx="7609347" cy="46502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chemeClr val="bg1">
                    <a:lumMod val="50000"/>
                  </a:schemeClr>
                </a:solidFill>
              </a:rPr>
              <a:t>Your Strategic Partner in Social Science Research </a:t>
            </a:r>
            <a:endParaRPr lang="en-US" sz="2000" dirty="0">
              <a:solidFill>
                <a:schemeClr val="bg1">
                  <a:lumMod val="50000"/>
                </a:schemeClr>
              </a:solidFill>
            </a:endParaRPr>
          </a:p>
        </p:txBody>
      </p:sp>
      <p:pic>
        <p:nvPicPr>
          <p:cNvPr id="10" name="Picture 9">
            <a:extLst>
              <a:ext uri="{FF2B5EF4-FFF2-40B4-BE49-F238E27FC236}">
                <a16:creationId xmlns:a16="http://schemas.microsoft.com/office/drawing/2014/main" id="{6627134A-E162-5D47-8DE7-58D0B4D357C3}"/>
              </a:ext>
            </a:extLst>
          </p:cNvPr>
          <p:cNvPicPr>
            <a:picLocks noChangeAspect="1"/>
          </p:cNvPicPr>
          <p:nvPr userDrawn="1"/>
        </p:nvPicPr>
        <p:blipFill rotWithShape="1">
          <a:blip r:embed="rId14">
            <a:lum bright="45000"/>
            <a:extLst>
              <a:ext uri="{28A0092B-C50C-407E-A947-70E740481C1C}">
                <a14:useLocalDpi xmlns:a14="http://schemas.microsoft.com/office/drawing/2010/main" val="0"/>
              </a:ext>
            </a:extLst>
          </a:blip>
          <a:srcRect l="58" r="-58" b="56713"/>
          <a:stretch/>
        </p:blipFill>
        <p:spPr>
          <a:xfrm>
            <a:off x="10378440" y="0"/>
            <a:ext cx="1584310" cy="685800"/>
          </a:xfrm>
          <a:prstGeom prst="rect">
            <a:avLst/>
          </a:prstGeom>
          <a:noFill/>
          <a:effectLst>
            <a:outerShdw sx="1000" sy="1000" algn="ctr" rotWithShape="0">
              <a:srgbClr val="000000"/>
            </a:outerShdw>
          </a:effectLst>
        </p:spPr>
      </p:pic>
      <p:pic>
        <p:nvPicPr>
          <p:cNvPr id="11" name="Picture 10">
            <a:extLst>
              <a:ext uri="{FF2B5EF4-FFF2-40B4-BE49-F238E27FC236}">
                <a16:creationId xmlns:a16="http://schemas.microsoft.com/office/drawing/2014/main" id="{2F48F5D2-5370-7941-8C5C-32E0013FF3E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4428" y="6130470"/>
            <a:ext cx="12386930" cy="727530"/>
          </a:xfrm>
          <a:prstGeom prst="rect">
            <a:avLst/>
          </a:prstGeom>
        </p:spPr>
      </p:pic>
    </p:spTree>
    <p:extLst>
      <p:ext uri="{BB962C8B-B14F-4D97-AF65-F5344CB8AC3E}">
        <p14:creationId xmlns:p14="http://schemas.microsoft.com/office/powerpoint/2010/main" val="18790564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7265" y="1276862"/>
            <a:ext cx="5084606" cy="2955934"/>
          </a:xfrm>
        </p:spPr>
        <p:txBody>
          <a:bodyPr>
            <a:normAutofit/>
          </a:bodyPr>
          <a:lstStyle/>
          <a:p>
            <a:r>
              <a:rPr lang="en-US" sz="4300" dirty="0" smtClean="0">
                <a:solidFill>
                  <a:schemeClr val="bg1"/>
                </a:solidFill>
              </a:rPr>
              <a:t>An Introduction to GitHub</a:t>
            </a:r>
          </a:p>
          <a:p>
            <a:r>
              <a:rPr lang="en-US" sz="4300" dirty="0" smtClean="0">
                <a:solidFill>
                  <a:schemeClr val="bg1"/>
                </a:solidFill>
              </a:rPr>
              <a:t>March 22, 2019</a:t>
            </a:r>
            <a:endParaRPr lang="en-US" sz="3300" dirty="0" smtClean="0">
              <a:solidFill>
                <a:schemeClr val="bg1"/>
              </a:solidFill>
            </a:endParaRPr>
          </a:p>
          <a:p>
            <a:r>
              <a:rPr lang="en-US" sz="4300" dirty="0" smtClean="0">
                <a:solidFill>
                  <a:schemeClr val="bg1"/>
                </a:solidFill>
              </a:rPr>
              <a:t>Daniel Alexander</a:t>
            </a:r>
            <a:endParaRPr lang="en-US" dirty="0">
              <a:solidFill>
                <a:schemeClr val="bg1"/>
              </a:solidFill>
            </a:endParaRPr>
          </a:p>
        </p:txBody>
      </p:sp>
      <p:grpSp>
        <p:nvGrpSpPr>
          <p:cNvPr id="16" name="Group 15">
            <a:extLst>
              <a:ext uri="{FF2B5EF4-FFF2-40B4-BE49-F238E27FC236}">
                <a16:creationId xmlns:a16="http://schemas.microsoft.com/office/drawing/2014/main" id="{68B49D02-DACF-E94C-9CDE-627632CDED69}"/>
              </a:ext>
            </a:extLst>
          </p:cNvPr>
          <p:cNvGrpSpPr/>
          <p:nvPr/>
        </p:nvGrpSpPr>
        <p:grpSpPr>
          <a:xfrm>
            <a:off x="813816" y="3770811"/>
            <a:ext cx="3435895" cy="2622036"/>
            <a:chOff x="813816" y="4470527"/>
            <a:chExt cx="3435895" cy="2622036"/>
          </a:xfrm>
        </p:grpSpPr>
        <p:sp>
          <p:nvSpPr>
            <p:cNvPr id="4" name="Subtitle 2">
              <a:extLst>
                <a:ext uri="{FF2B5EF4-FFF2-40B4-BE49-F238E27FC236}">
                  <a16:creationId xmlns:a16="http://schemas.microsoft.com/office/drawing/2014/main" id="{83FFA785-01EA-AF47-B52B-E58ADABEDC85}"/>
                </a:ext>
              </a:extLst>
            </p:cNvPr>
            <p:cNvSpPr txBox="1">
              <a:spLocks/>
            </p:cNvSpPr>
            <p:nvPr/>
          </p:nvSpPr>
          <p:spPr>
            <a:xfrm>
              <a:off x="1307592" y="4470527"/>
              <a:ext cx="2942119" cy="26220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t">
                <a:lnSpc>
                  <a:spcPct val="250000"/>
                </a:lnSpc>
              </a:pPr>
              <a:r>
                <a:rPr lang="en-US" sz="1050" dirty="0">
                  <a:solidFill>
                    <a:schemeClr val="bg1"/>
                  </a:solidFill>
                </a:rPr>
                <a:t>Federal Statistical  Research Data Center</a:t>
              </a:r>
            </a:p>
            <a:p>
              <a:pPr fontAlgn="t">
                <a:lnSpc>
                  <a:spcPct val="250000"/>
                </a:lnSpc>
              </a:pPr>
              <a:r>
                <a:rPr lang="en-US" sz="1050" dirty="0">
                  <a:solidFill>
                    <a:schemeClr val="bg1"/>
                  </a:solidFill>
                </a:rPr>
                <a:t>R-Squared</a:t>
              </a:r>
            </a:p>
            <a:p>
              <a:pPr fontAlgn="t">
                <a:lnSpc>
                  <a:spcPct val="250000"/>
                </a:lnSpc>
              </a:pPr>
              <a:r>
                <a:rPr lang="en-US" sz="1050" dirty="0">
                  <a:solidFill>
                    <a:schemeClr val="bg1"/>
                  </a:solidFill>
                </a:rPr>
                <a:t>CISER-in-the-Cloud </a:t>
              </a:r>
            </a:p>
            <a:p>
              <a:pPr fontAlgn="t">
                <a:lnSpc>
                  <a:spcPct val="250000"/>
                </a:lnSpc>
              </a:pPr>
              <a:r>
                <a:rPr lang="en-US" sz="1050" dirty="0">
                  <a:solidFill>
                    <a:schemeClr val="bg1"/>
                  </a:solidFill>
                </a:rPr>
                <a:t>Cornell Restricted Access Data Center</a:t>
              </a:r>
            </a:p>
            <a:p>
              <a:pPr fontAlgn="t">
                <a:lnSpc>
                  <a:spcPct val="250000"/>
                </a:lnSpc>
              </a:pPr>
              <a:r>
                <a:rPr lang="en-US" sz="1050" dirty="0">
                  <a:solidFill>
                    <a:schemeClr val="bg1"/>
                  </a:solidFill>
                </a:rPr>
                <a:t>CISER Data Archive</a:t>
              </a:r>
            </a:p>
          </p:txBody>
        </p:sp>
        <p:pic>
          <p:nvPicPr>
            <p:cNvPr id="7" name="Picture 6">
              <a:extLst>
                <a:ext uri="{FF2B5EF4-FFF2-40B4-BE49-F238E27FC236}">
                  <a16:creationId xmlns:a16="http://schemas.microsoft.com/office/drawing/2014/main" id="{F9AC8CB7-C13F-FE45-A0E5-EFFFBC177B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816" y="5685178"/>
              <a:ext cx="448056" cy="448056"/>
            </a:xfrm>
            <a:prstGeom prst="rect">
              <a:avLst/>
            </a:prstGeom>
          </p:spPr>
        </p:pic>
        <p:pic>
          <p:nvPicPr>
            <p:cNvPr id="11" name="Picture 10">
              <a:extLst>
                <a:ext uri="{FF2B5EF4-FFF2-40B4-BE49-F238E27FC236}">
                  <a16:creationId xmlns:a16="http://schemas.microsoft.com/office/drawing/2014/main" id="{0928BAB2-F09C-E54F-B79C-1EFA7842B0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16" y="6210644"/>
              <a:ext cx="448056" cy="448056"/>
            </a:xfrm>
            <a:prstGeom prst="rect">
              <a:avLst/>
            </a:prstGeom>
          </p:spPr>
        </p:pic>
        <p:pic>
          <p:nvPicPr>
            <p:cNvPr id="13" name="Picture 12">
              <a:extLst>
                <a:ext uri="{FF2B5EF4-FFF2-40B4-BE49-F238E27FC236}">
                  <a16:creationId xmlns:a16="http://schemas.microsoft.com/office/drawing/2014/main" id="{642A5670-F78A-4548-8C5A-1506A833B2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816" y="5174893"/>
              <a:ext cx="448056" cy="448056"/>
            </a:xfrm>
            <a:prstGeom prst="rect">
              <a:avLst/>
            </a:prstGeom>
          </p:spPr>
        </p:pic>
        <p:pic>
          <p:nvPicPr>
            <p:cNvPr id="15" name="Picture 14">
              <a:extLst>
                <a:ext uri="{FF2B5EF4-FFF2-40B4-BE49-F238E27FC236}">
                  <a16:creationId xmlns:a16="http://schemas.microsoft.com/office/drawing/2014/main" id="{3B916845-BE59-8C4B-A6D7-CDD022B1EB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3816" y="4640804"/>
              <a:ext cx="452876" cy="452876"/>
            </a:xfrm>
            <a:prstGeom prst="rect">
              <a:avLst/>
            </a:prstGeom>
          </p:spPr>
        </p:pic>
      </p:grpSp>
      <p:pic>
        <p:nvPicPr>
          <p:cNvPr id="5" name="Picture 4">
            <a:extLst>
              <a:ext uri="{FF2B5EF4-FFF2-40B4-BE49-F238E27FC236}">
                <a16:creationId xmlns:a16="http://schemas.microsoft.com/office/drawing/2014/main" id="{7D0952F3-6B32-6940-8B8E-9813DD881F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3816" y="6036394"/>
            <a:ext cx="463237" cy="463237"/>
          </a:xfrm>
          <a:prstGeom prst="rect">
            <a:avLst/>
          </a:prstGeom>
        </p:spPr>
      </p:pic>
    </p:spTree>
    <p:extLst>
      <p:ext uri="{BB962C8B-B14F-4D97-AF65-F5344CB8AC3E}">
        <p14:creationId xmlns:p14="http://schemas.microsoft.com/office/powerpoint/2010/main" val="28857194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281" r="-25281"/>
          <a:stretch/>
        </p:blipFill>
        <p:spPr>
          <a:xfrm>
            <a:off x="5832476" y="995363"/>
            <a:ext cx="4873625" cy="4873625"/>
          </a:xfrm>
        </p:spPr>
      </p:pic>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Understanding Branches &amp; Merging</a:t>
            </a:r>
            <a:endParaRPr lang="en-US" dirty="0"/>
          </a:p>
        </p:txBody>
      </p:sp>
      <p:sp>
        <p:nvSpPr>
          <p:cNvPr id="8" name="Text Placeholder 7"/>
          <p:cNvSpPr>
            <a:spLocks noGrp="1"/>
          </p:cNvSpPr>
          <p:nvPr>
            <p:ph type="body" sz="half" idx="2"/>
          </p:nvPr>
        </p:nvSpPr>
        <p:spPr/>
        <p:txBody>
          <a:bodyPr/>
          <a:lstStyle/>
          <a:p>
            <a:r>
              <a:rPr lang="en-US" dirty="0" smtClean="0"/>
              <a:t>Branches allow for development on different aspects of the project at same time such as trying to break a single long file up into multiple small ones, while still being able to switch between the two instead of just reverting.</a:t>
            </a:r>
          </a:p>
        </p:txBody>
      </p:sp>
      <p:sp>
        <p:nvSpPr>
          <p:cNvPr id="10" name="Rectangle 9"/>
          <p:cNvSpPr/>
          <p:nvPr/>
        </p:nvSpPr>
        <p:spPr>
          <a:xfrm>
            <a:off x="5455985" y="5868988"/>
            <a:ext cx="5626605" cy="369332"/>
          </a:xfrm>
          <a:prstGeom prst="rect">
            <a:avLst/>
          </a:prstGeom>
        </p:spPr>
        <p:txBody>
          <a:bodyPr wrap="none">
            <a:spAutoFit/>
          </a:bodyPr>
          <a:lstStyle/>
          <a:p>
            <a:r>
              <a:rPr lang="en-US" dirty="0" smtClean="0"/>
              <a:t>https://nvie.com/posts/a-successful-git-branching-model/</a:t>
            </a:r>
            <a:endParaRPr lang="en-US" dirty="0"/>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6845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a:t>
            </a:r>
            <a:r>
              <a:rPr lang="en-US" dirty="0" err="1" smtClean="0"/>
              <a:t>Github</a:t>
            </a:r>
            <a:r>
              <a:rPr lang="en-US" dirty="0" smtClean="0"/>
              <a:t>?</a:t>
            </a:r>
            <a:endParaRPr lang="en-US" dirty="0"/>
          </a:p>
        </p:txBody>
      </p:sp>
      <p:sp>
        <p:nvSpPr>
          <p:cNvPr id="4" name="Text Placeholder 3"/>
          <p:cNvSpPr>
            <a:spLocks noGrp="1"/>
          </p:cNvSpPr>
          <p:nvPr>
            <p:ph type="body" sz="half" idx="2"/>
          </p:nvPr>
        </p:nvSpPr>
        <p:spPr/>
        <p:txBody>
          <a:bodyPr/>
          <a:lstStyle/>
          <a:p>
            <a:r>
              <a:rPr lang="en-US" dirty="0" smtClean="0"/>
              <a:t>An online versioning tool and place to store and collaborate on </a:t>
            </a:r>
            <a:r>
              <a:rPr lang="en-US" dirty="0" err="1" smtClean="0"/>
              <a:t>Git</a:t>
            </a:r>
            <a:r>
              <a:rPr lang="en-US" dirty="0" smtClean="0"/>
              <a:t> repositories, </a:t>
            </a:r>
            <a:r>
              <a:rPr lang="en-US" dirty="0" err="1" smtClean="0"/>
              <a:t>github</a:t>
            </a:r>
            <a:r>
              <a:rPr lang="en-US" dirty="0" smtClean="0"/>
              <a:t> has become popular over the years especially with software developers and coders.</a:t>
            </a:r>
          </a:p>
          <a:p>
            <a:r>
              <a:rPr lang="en-US" dirty="0" smtClean="0"/>
              <a:t>This workshop will explore some basic </a:t>
            </a:r>
            <a:r>
              <a:rPr lang="en-US" dirty="0" err="1" smtClean="0"/>
              <a:t>git</a:t>
            </a:r>
            <a:r>
              <a:rPr lang="en-US" dirty="0" smtClean="0"/>
              <a:t> functionality, as well as setting up a </a:t>
            </a:r>
            <a:r>
              <a:rPr lang="en-US" dirty="0" err="1" smtClean="0"/>
              <a:t>github</a:t>
            </a:r>
            <a:r>
              <a:rPr lang="en-US" dirty="0" smtClean="0"/>
              <a:t> account and practice using </a:t>
            </a:r>
            <a:r>
              <a:rPr lang="en-US" dirty="0" err="1" smtClean="0"/>
              <a:t>github</a:t>
            </a:r>
            <a:r>
              <a:rPr lang="en-US" dirty="0" smtClean="0"/>
              <a:t> to move repositories around (cloning them). </a:t>
            </a:r>
          </a:p>
          <a:p>
            <a:r>
              <a:rPr lang="en-US" dirty="0" smtClean="0"/>
              <a:t>Please follow along with me as we go through these exercises.</a:t>
            </a:r>
            <a:endParaRPr lang="en-US" dirty="0"/>
          </a:p>
        </p:txBody>
      </p:sp>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791662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Setting up a GitHub account</a:t>
            </a:r>
            <a:endParaRPr lang="en-US" dirty="0"/>
          </a:p>
        </p:txBody>
      </p:sp>
      <p:sp>
        <p:nvSpPr>
          <p:cNvPr id="4" name="Text Placeholder 3"/>
          <p:cNvSpPr>
            <a:spLocks noGrp="1"/>
          </p:cNvSpPr>
          <p:nvPr>
            <p:ph type="body" sz="half" idx="2"/>
          </p:nvPr>
        </p:nvSpPr>
        <p:spPr/>
        <p:txBody>
          <a:bodyPr/>
          <a:lstStyle/>
          <a:p>
            <a:r>
              <a:rPr lang="en-US" dirty="0" smtClean="0"/>
              <a:t>Navigate your browser of choice to </a:t>
            </a:r>
            <a:r>
              <a:rPr lang="en-US" i="1" u="sng" dirty="0" smtClean="0">
                <a:solidFill>
                  <a:schemeClr val="accent5"/>
                </a:solidFill>
              </a:rPr>
              <a:t>github.com</a:t>
            </a:r>
            <a:r>
              <a:rPr lang="en-US" dirty="0" smtClean="0"/>
              <a:t> and click “sign up for GitHub”</a:t>
            </a:r>
          </a:p>
          <a:p>
            <a:endParaRPr lang="en-US" dirty="0"/>
          </a:p>
          <a:p>
            <a:r>
              <a:rPr lang="en-US" dirty="0" smtClean="0"/>
              <a:t>Fill out your desired username and contact email, then set a password</a:t>
            </a:r>
          </a:p>
          <a:p>
            <a:endParaRPr lang="en-US" dirty="0"/>
          </a:p>
          <a:p>
            <a:r>
              <a:rPr lang="en-US" dirty="0" smtClean="0"/>
              <a:t>Congratulations, you now have a </a:t>
            </a:r>
            <a:r>
              <a:rPr lang="en-US" dirty="0" err="1" smtClean="0"/>
              <a:t>github</a:t>
            </a:r>
            <a:r>
              <a:rPr lang="en-US" dirty="0" smtClean="0"/>
              <a:t> account!</a:t>
            </a:r>
            <a:endParaRPr lang="en-US" dirty="0"/>
          </a:p>
        </p:txBody>
      </p:sp>
      <p:pic>
        <p:nvPicPr>
          <p:cNvPr id="8" name="Picture Placeholder 7"/>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78" t="-507" r="15192" b="507"/>
          <a:stretch/>
        </p:blipFill>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9459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GitHub Desktop</a:t>
            </a:r>
            <a:endParaRPr lang="en-US" dirty="0"/>
          </a:p>
        </p:txBody>
      </p:sp>
      <p:pic>
        <p:nvPicPr>
          <p:cNvPr id="5" name="Picture Placeholder 4"/>
          <p:cNvPicPr>
            <a:picLocks noGrp="1" noChangeAspect="1"/>
          </p:cNvPicPr>
          <p:nvPr>
            <p:ph type="pic" idx="1"/>
          </p:nvPr>
        </p:nvPicPr>
        <p:blipFill>
          <a:blip r:embed="rId2"/>
          <a:srcRect l="8283" r="8283"/>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GitHub Desktop works well and is what we will be using for this workshop but there are plenty of other free ones with other features as well as maintaining </a:t>
            </a:r>
            <a:r>
              <a:rPr lang="en-US" dirty="0" err="1" smtClean="0"/>
              <a:t>github</a:t>
            </a:r>
            <a:r>
              <a:rPr lang="en-US" dirty="0" smtClean="0"/>
              <a:t> integration.</a:t>
            </a:r>
          </a:p>
          <a:p>
            <a:endParaRPr lang="en-US" dirty="0"/>
          </a:p>
          <a:p>
            <a:endParaRPr lang="en-US" dirty="0" smtClean="0"/>
          </a:p>
          <a:p>
            <a:r>
              <a:rPr lang="en-US" dirty="0" smtClean="0"/>
              <a:t>Download and install GitHub Desktop from:</a:t>
            </a:r>
          </a:p>
          <a:p>
            <a:r>
              <a:rPr lang="en-US" dirty="0" smtClean="0"/>
              <a:t>https://desktop.github.com/</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00474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your first repository</a:t>
            </a:r>
            <a:endParaRPr lang="en-US" dirty="0"/>
          </a:p>
        </p:txBody>
      </p:sp>
      <p:sp>
        <p:nvSpPr>
          <p:cNvPr id="4" name="Text Placeholder 3"/>
          <p:cNvSpPr>
            <a:spLocks noGrp="1"/>
          </p:cNvSpPr>
          <p:nvPr>
            <p:ph type="body" sz="half" idx="2"/>
          </p:nvPr>
        </p:nvSpPr>
        <p:spPr/>
        <p:txBody>
          <a:bodyPr/>
          <a:lstStyle/>
          <a:p>
            <a:r>
              <a:rPr lang="en-US" dirty="0" smtClean="0"/>
              <a:t>Go to File, create new repository</a:t>
            </a:r>
          </a:p>
          <a:p>
            <a:r>
              <a:rPr lang="en-US" dirty="0" smtClean="0"/>
              <a:t>Fill out the fields as you like, but in this example this is how I filled them </a:t>
            </a:r>
            <a:r>
              <a:rPr lang="en-US" dirty="0" err="1" smtClean="0"/>
              <a:t>outName</a:t>
            </a:r>
            <a:r>
              <a:rPr lang="en-US" dirty="0" smtClean="0"/>
              <a:t>: First-Repo</a:t>
            </a:r>
          </a:p>
          <a:p>
            <a:r>
              <a:rPr lang="en-US" dirty="0" smtClean="0"/>
              <a:t>Description: First Test Repository</a:t>
            </a:r>
          </a:p>
          <a:p>
            <a:r>
              <a:rPr lang="en-US" dirty="0" smtClean="0"/>
              <a:t>Local path: your desktop</a:t>
            </a:r>
          </a:p>
          <a:p>
            <a:r>
              <a:rPr lang="en-US" dirty="0" smtClean="0"/>
              <a:t>Mark the “initialize this repository with a README” button</a:t>
            </a:r>
          </a:p>
          <a:p>
            <a:r>
              <a:rPr lang="en-US" dirty="0" smtClean="0"/>
              <a:t>We don’t want to fill out the </a:t>
            </a:r>
            <a:r>
              <a:rPr lang="en-US" dirty="0" err="1" smtClean="0"/>
              <a:t>Git</a:t>
            </a:r>
            <a:r>
              <a:rPr lang="en-US" dirty="0" smtClean="0"/>
              <a:t> ignore or license yet so leave them both at none.</a:t>
            </a:r>
            <a:endParaRPr lang="en-US" dirty="0"/>
          </a:p>
        </p:txBody>
      </p:sp>
      <p:pic>
        <p:nvPicPr>
          <p:cNvPr id="12" name="Picture Placeholder 11"/>
          <p:cNvPicPr>
            <a:picLocks noGrp="1" noChangeAspect="1"/>
          </p:cNvPicPr>
          <p:nvPr>
            <p:ph type="pic" idx="1"/>
          </p:nvPr>
        </p:nvPicPr>
        <p:blipFill rotWithShape="1">
          <a:blip r:embed="rId2"/>
          <a:srcRect l="133" t="10568" r="4063" b="12269"/>
          <a:stretch/>
        </p:blipFill>
        <p:spPr>
          <a:xfrm>
            <a:off x="5191425" y="980303"/>
            <a:ext cx="5913180" cy="4893275"/>
          </a:xfrm>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544438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Populating/Initializing Your Repository</a:t>
            </a:r>
            <a:endParaRPr lang="en-US" dirty="0"/>
          </a:p>
        </p:txBody>
      </p:sp>
      <p:sp>
        <p:nvSpPr>
          <p:cNvPr id="4" name="Text Placeholder 3"/>
          <p:cNvSpPr>
            <a:spLocks noGrp="1"/>
          </p:cNvSpPr>
          <p:nvPr>
            <p:ph type="body" sz="half" idx="2"/>
          </p:nvPr>
        </p:nvSpPr>
        <p:spPr/>
        <p:txBody>
          <a:bodyPr/>
          <a:lstStyle/>
          <a:p>
            <a:r>
              <a:rPr lang="en-US" dirty="0" smtClean="0"/>
              <a:t>You can create a new repository out of a file that is already full of programs, or you can create around an empty folder like we did.</a:t>
            </a:r>
          </a:p>
          <a:p>
            <a:r>
              <a:rPr lang="en-US" dirty="0" smtClean="0"/>
              <a:t>Now we want to fill it with the files we want to version control.  Create a new txt document by right clicking, selecting “new” and then “text document” though creating any file you want will work.  </a:t>
            </a:r>
          </a:p>
          <a:p>
            <a:r>
              <a:rPr lang="en-US" dirty="0" smtClean="0"/>
              <a:t>Call the new document “TEST” and type “Hello World” as its only line of text.</a:t>
            </a:r>
          </a:p>
          <a:p>
            <a:r>
              <a:rPr lang="en-US" dirty="0" smtClean="0"/>
              <a:t>Your GitHub Desktop should look like the picture on the right</a:t>
            </a:r>
            <a:endParaRPr lang="en-US" dirty="0"/>
          </a:p>
        </p:txBody>
      </p:sp>
      <p:pic>
        <p:nvPicPr>
          <p:cNvPr id="6" name="Picture Placeholder 5"/>
          <p:cNvPicPr>
            <a:picLocks noGrp="1" noChangeAspect="1"/>
          </p:cNvPicPr>
          <p:nvPr>
            <p:ph type="pic" idx="1"/>
          </p:nvPr>
        </p:nvPicPr>
        <p:blipFill>
          <a:blip r:embed="rId2"/>
          <a:srcRect t="44" b="44"/>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579442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Committing your changes</a:t>
            </a:r>
            <a:endParaRPr lang="en-US" dirty="0"/>
          </a:p>
        </p:txBody>
      </p:sp>
      <p:pic>
        <p:nvPicPr>
          <p:cNvPr id="5" name="Picture Placeholder 4"/>
          <p:cNvPicPr>
            <a:picLocks noGrp="1" noChangeAspect="1"/>
          </p:cNvPicPr>
          <p:nvPr>
            <p:ph type="pic" idx="1"/>
          </p:nvPr>
        </p:nvPicPr>
        <p:blipFill rotWithShape="1">
          <a:blip r:embed="rId2"/>
          <a:srcRect l="74" t="-169" r="12858" b="169"/>
          <a:stretch/>
        </p:blipFill>
        <p:spPr>
          <a:prstGeom prst="rect">
            <a:avLst/>
          </a:prstGeom>
        </p:spPr>
      </p:pic>
      <p:sp>
        <p:nvSpPr>
          <p:cNvPr id="4" name="Text Placeholder 3"/>
          <p:cNvSpPr>
            <a:spLocks noGrp="1"/>
          </p:cNvSpPr>
          <p:nvPr>
            <p:ph type="body" sz="half" idx="2"/>
          </p:nvPr>
        </p:nvSpPr>
        <p:spPr/>
        <p:txBody>
          <a:bodyPr/>
          <a:lstStyle/>
          <a:p>
            <a:r>
              <a:rPr lang="en-US" dirty="0" smtClean="0"/>
              <a:t>Now that we made changes that we are happy with we have to commit them in order to ‘save’ them in the repository.</a:t>
            </a:r>
          </a:p>
          <a:p>
            <a:r>
              <a:rPr lang="en-US" dirty="0" smtClean="0"/>
              <a:t>To do so we have to commit.  Every commit requires a name, but also has room for a description. You are unable to commit without at least the title of the commit, but is good practice to also have a description.</a:t>
            </a:r>
          </a:p>
          <a:p>
            <a:r>
              <a:rPr lang="en-US" dirty="0" smtClean="0"/>
              <a:t>As this is our first commit, call it “First Commit” and give it any description you want and then click “Commit to master”</a:t>
            </a:r>
          </a:p>
          <a:p>
            <a:r>
              <a:rPr lang="en-US" dirty="0" smtClean="0"/>
              <a:t>After committing, there will be no changes different from the last commit so there will be nothing in changes.</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123479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Publish/pushing to GitHub</a:t>
            </a:r>
            <a:endParaRPr lang="en-US" dirty="0"/>
          </a:p>
        </p:txBody>
      </p:sp>
      <p:sp>
        <p:nvSpPr>
          <p:cNvPr id="4" name="Text Placeholder 3"/>
          <p:cNvSpPr>
            <a:spLocks noGrp="1"/>
          </p:cNvSpPr>
          <p:nvPr>
            <p:ph type="body" sz="half" idx="2"/>
          </p:nvPr>
        </p:nvSpPr>
        <p:spPr/>
        <p:txBody>
          <a:bodyPr/>
          <a:lstStyle/>
          <a:p>
            <a:r>
              <a:rPr lang="en-US" dirty="0" smtClean="0"/>
              <a:t>Now that our repository has something in it with committed changes, we can publish it to GitHub.  This will allow us to access it from other computers and to share it with other users. GitHub makes your online repositories public unless you pay, but there are other free </a:t>
            </a:r>
            <a:r>
              <a:rPr lang="en-US" dirty="0" err="1"/>
              <a:t>G</a:t>
            </a:r>
            <a:r>
              <a:rPr lang="en-US" dirty="0" err="1" smtClean="0"/>
              <a:t>it</a:t>
            </a:r>
            <a:r>
              <a:rPr lang="en-US" dirty="0" smtClean="0"/>
              <a:t> clients who allow you to have private repositories such as </a:t>
            </a:r>
            <a:r>
              <a:rPr lang="en-US" dirty="0" err="1" smtClean="0"/>
              <a:t>BitBucket</a:t>
            </a:r>
            <a:r>
              <a:rPr lang="en-US" dirty="0" smtClean="0"/>
              <a:t>. But the process will be similar.</a:t>
            </a:r>
          </a:p>
          <a:p>
            <a:r>
              <a:rPr lang="en-US" dirty="0" smtClean="0"/>
              <a:t>Click the “Publish repository” button</a:t>
            </a:r>
          </a:p>
          <a:p>
            <a:r>
              <a:rPr lang="en-US" dirty="0" smtClean="0"/>
              <a:t>Uncheck “Keep this code private” </a:t>
            </a:r>
          </a:p>
          <a:p>
            <a:r>
              <a:rPr lang="en-US" dirty="0" smtClean="0"/>
              <a:t>Click “Publish repository”</a:t>
            </a:r>
          </a:p>
        </p:txBody>
      </p:sp>
      <p:pic>
        <p:nvPicPr>
          <p:cNvPr id="7" name="Picture Placeholder 6"/>
          <p:cNvPicPr>
            <a:picLocks noGrp="1" noChangeAspect="1"/>
          </p:cNvPicPr>
          <p:nvPr>
            <p:ph type="pic" idx="1"/>
          </p:nvPr>
        </p:nvPicPr>
        <p:blipFill>
          <a:blip r:embed="rId2"/>
          <a:srcRect l="6466" r="6466"/>
          <a:stretch>
            <a:fillRect/>
          </a:stretch>
        </p:blipFill>
        <p:spPr>
          <a:prstGeom prst="rect">
            <a:avLst/>
          </a:prstGeom>
        </p:spPr>
      </p:pic>
      <p:pic>
        <p:nvPicPr>
          <p:cNvPr id="6" name="Picture 5">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72006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Cloning the repository</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can Clone the repository to any computer we want.  This allows us to work on the same project from different computers, or easily copy a folder filled with things onto a server.</a:t>
            </a:r>
          </a:p>
          <a:p>
            <a:r>
              <a:rPr lang="en-US" dirty="0" smtClean="0"/>
              <a:t>To clone the repository go to “File” then “Clone Repository…”</a:t>
            </a:r>
          </a:p>
          <a:p>
            <a:r>
              <a:rPr lang="en-US" dirty="0" smtClean="0"/>
              <a:t>You can use a URL or choose from a list of your repositories</a:t>
            </a:r>
          </a:p>
          <a:p>
            <a:r>
              <a:rPr lang="en-US" dirty="0" smtClean="0"/>
              <a:t>Change the “Local path” to a new folder on your desktop titled “Second-Repo”</a:t>
            </a:r>
          </a:p>
          <a:p>
            <a:r>
              <a:rPr lang="en-US" dirty="0" smtClean="0"/>
              <a:t>Make sure “First-Repo” is highlighted and then click Clone</a:t>
            </a:r>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6099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Pushing to GitHub</a:t>
            </a:r>
            <a:endParaRPr lang="en-US" dirty="0"/>
          </a:p>
        </p:txBody>
      </p:sp>
      <p:sp>
        <p:nvSpPr>
          <p:cNvPr id="4" name="Text Placeholder 3"/>
          <p:cNvSpPr>
            <a:spLocks noGrp="1"/>
          </p:cNvSpPr>
          <p:nvPr>
            <p:ph type="body" sz="half" idx="2"/>
          </p:nvPr>
        </p:nvSpPr>
        <p:spPr/>
        <p:txBody>
          <a:bodyPr/>
          <a:lstStyle/>
          <a:p>
            <a:r>
              <a:rPr lang="en-US" dirty="0" smtClean="0"/>
              <a:t>Now that we have a clone, we can see part of the power of using </a:t>
            </a:r>
            <a:r>
              <a:rPr lang="en-US" dirty="0"/>
              <a:t>G</a:t>
            </a:r>
            <a:r>
              <a:rPr lang="en-US" dirty="0" smtClean="0"/>
              <a:t>itHub and work on this repository in two places</a:t>
            </a:r>
          </a:p>
          <a:p>
            <a:r>
              <a:rPr lang="en-US" dirty="0" smtClean="0"/>
              <a:t>Open up “TEST.txt” in your clone of the repository and add a second line of text to it “Hello World2” to the second line</a:t>
            </a:r>
          </a:p>
          <a:p>
            <a:r>
              <a:rPr lang="en-US" dirty="0" smtClean="0"/>
              <a:t>Commit this change and with a commit summary and description of your choosing</a:t>
            </a:r>
          </a:p>
          <a:p>
            <a:r>
              <a:rPr lang="en-US" dirty="0" smtClean="0"/>
              <a:t>Now the button which was previously called “Publish” is now “Push Origin” with a 1.  This shows there is 1 commit on this computer that is not on the Origin.  Click this button to update the Origin with your latest changes.</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1056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What is </a:t>
            </a:r>
            <a:r>
              <a:rPr lang="en-US" dirty="0" err="1" smtClean="0"/>
              <a:t>Git</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a:t>GitHub is a web-based </a:t>
            </a:r>
            <a:r>
              <a:rPr lang="en-US" dirty="0" err="1"/>
              <a:t>Git</a:t>
            </a:r>
            <a:r>
              <a:rPr lang="en-US" dirty="0"/>
              <a:t> or version control repository and Internet hosting service. It is mostly used for code. It offers all of the distributed version control and source code management (SCM) functionality of </a:t>
            </a:r>
            <a:r>
              <a:rPr lang="en-US" dirty="0" err="1"/>
              <a:t>Git</a:t>
            </a:r>
            <a:r>
              <a:rPr lang="en-US" dirty="0"/>
              <a:t> as well as adding its own features. It provides access control and several collaboration features such as bug tracking, feature requests, task management, and wikis for every project.</a:t>
            </a:r>
          </a:p>
        </p:txBody>
      </p:sp>
      <p:pic>
        <p:nvPicPr>
          <p:cNvPr id="5" name="Picture 4">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683676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Pulling from GitHub</a:t>
            </a:r>
            <a:endParaRPr lang="en-US" dirty="0"/>
          </a:p>
        </p:txBody>
      </p:sp>
      <p:sp>
        <p:nvSpPr>
          <p:cNvPr id="4" name="Text Placeholder 3"/>
          <p:cNvSpPr>
            <a:spLocks noGrp="1"/>
          </p:cNvSpPr>
          <p:nvPr>
            <p:ph type="body" sz="half" idx="2"/>
          </p:nvPr>
        </p:nvSpPr>
        <p:spPr/>
        <p:txBody>
          <a:bodyPr/>
          <a:lstStyle/>
          <a:p>
            <a:r>
              <a:rPr lang="en-US" dirty="0" smtClean="0"/>
              <a:t>Now click the “current repository” button and select the other “First-Repo” from the list.  The button should say “Fetch origin” again now</a:t>
            </a:r>
          </a:p>
          <a:p>
            <a:r>
              <a:rPr lang="en-US" dirty="0" smtClean="0"/>
              <a:t>Click the “Fetch origin” button.  There will be 1 push difference between yourself and the Origin, signified by 1 down arrow</a:t>
            </a:r>
          </a:p>
          <a:p>
            <a:r>
              <a:rPr lang="en-US" dirty="0" smtClean="0"/>
              <a:t>Click “Pull origin” </a:t>
            </a:r>
          </a:p>
          <a:p>
            <a:r>
              <a:rPr lang="en-US" dirty="0" smtClean="0"/>
              <a:t>Now both repository locations are up to date with the latest version</a:t>
            </a:r>
          </a:p>
          <a:p>
            <a:r>
              <a:rPr lang="en-US" dirty="0" smtClean="0"/>
              <a:t>There weren’t any conflicts because we didn’t make any changes in the 2</a:t>
            </a:r>
            <a:r>
              <a:rPr lang="en-US" baseline="30000" dirty="0" smtClean="0"/>
              <a:t>nd</a:t>
            </a:r>
            <a:r>
              <a:rPr lang="en-US" dirty="0" smtClean="0"/>
              <a:t> repository, but GitHub has ways to resolve those that we will get into shortly</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445178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Creating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Branches are useful for working on the same project by multiple teams or when trying to add new features while keeping one stable version.</a:t>
            </a:r>
          </a:p>
          <a:p>
            <a:r>
              <a:rPr lang="en-US" dirty="0" smtClean="0"/>
              <a:t>Creating a branch is as easy as clicking on the “Current branch” button and selecting “create a branch”</a:t>
            </a:r>
          </a:p>
          <a:p>
            <a:r>
              <a:rPr lang="en-US" dirty="0" smtClean="0"/>
              <a:t>Name it “First-Branch” and then click “Create branch”</a:t>
            </a:r>
          </a:p>
          <a:p>
            <a:r>
              <a:rPr lang="en-US" dirty="0" smtClean="0"/>
              <a:t>This allows us to commit changes that won’t affect the master branch until we merge them</a:t>
            </a:r>
          </a:p>
          <a:p>
            <a:r>
              <a:rPr lang="en-US" dirty="0" smtClean="0"/>
              <a:t>You can see that there are no longer an origin on GitHub unless you publish it</a:t>
            </a:r>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43683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Editing and changing branches</a:t>
            </a:r>
            <a:endParaRPr lang="en-US" dirty="0"/>
          </a:p>
        </p:txBody>
      </p:sp>
      <p:sp>
        <p:nvSpPr>
          <p:cNvPr id="4" name="Text Placeholder 3"/>
          <p:cNvSpPr>
            <a:spLocks noGrp="1"/>
          </p:cNvSpPr>
          <p:nvPr>
            <p:ph type="body" sz="half" idx="2"/>
          </p:nvPr>
        </p:nvSpPr>
        <p:spPr/>
        <p:txBody>
          <a:bodyPr/>
          <a:lstStyle/>
          <a:p>
            <a:r>
              <a:rPr lang="en-US" dirty="0" smtClean="0"/>
              <a:t>Open up your folder and edit the “TEST” file again and delete the second line and enter in a third line of “Hello Master Branch”</a:t>
            </a:r>
          </a:p>
          <a:p>
            <a:r>
              <a:rPr lang="en-US" dirty="0" smtClean="0"/>
              <a:t>Commit these changes</a:t>
            </a:r>
          </a:p>
          <a:p>
            <a:r>
              <a:rPr lang="en-US" dirty="0" smtClean="0"/>
              <a:t>Now navigate back to the master branch.  Notice there are no changes.  If you look at the folder and open back up “TEST” than you will see it has those changes undone.</a:t>
            </a:r>
          </a:p>
          <a:p>
            <a:r>
              <a:rPr lang="en-US" dirty="0" smtClean="0"/>
              <a:t>Lets create a conflict to show how </a:t>
            </a:r>
            <a:r>
              <a:rPr lang="en-US" dirty="0" err="1" smtClean="0"/>
              <a:t>github</a:t>
            </a:r>
            <a:r>
              <a:rPr lang="en-US" dirty="0" smtClean="0"/>
              <a:t> manages that.  Edit the “TEST” file and change “Hello World2” to “Hello First Branch”</a:t>
            </a:r>
          </a:p>
          <a:p>
            <a:r>
              <a:rPr lang="en-US" dirty="0" smtClean="0"/>
              <a:t>Commit these changes</a:t>
            </a:r>
          </a:p>
          <a:p>
            <a:endParaRPr lang="en-US" dirty="0" smtClean="0"/>
          </a:p>
          <a:p>
            <a:endParaRPr lang="en-US" dirty="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478159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Merging a branch</a:t>
            </a:r>
            <a:endParaRPr lang="en-US" dirty="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sp>
        <p:nvSpPr>
          <p:cNvPr id="4" name="Text Placeholder 3"/>
          <p:cNvSpPr>
            <a:spLocks noGrp="1"/>
          </p:cNvSpPr>
          <p:nvPr>
            <p:ph type="body" sz="half" idx="2"/>
          </p:nvPr>
        </p:nvSpPr>
        <p:spPr/>
        <p:txBody>
          <a:bodyPr/>
          <a:lstStyle/>
          <a:p>
            <a:r>
              <a:rPr lang="en-US" dirty="0" smtClean="0"/>
              <a:t>Now we will merge these two branches together and see what happens when the same file has a conflict.</a:t>
            </a:r>
          </a:p>
          <a:p>
            <a:r>
              <a:rPr lang="en-US" dirty="0" smtClean="0"/>
              <a:t>We will merge “First-Branch” into the master branch, to do so keep the current branch on master and go to “Branch” from the upper menu and click “Merge Branch”</a:t>
            </a:r>
          </a:p>
          <a:p>
            <a:r>
              <a:rPr lang="en-US" dirty="0" smtClean="0"/>
              <a:t>Select “First-Branch” as under Recent branches and “master” as the default.  It warns you that there will be 1 conflict but click “Merge into master” anyways</a:t>
            </a:r>
          </a:p>
          <a:p>
            <a:r>
              <a:rPr lang="en-US" dirty="0" smtClean="0"/>
              <a:t>Now we have to manually address the conflicts.  </a:t>
            </a:r>
          </a:p>
          <a:p>
            <a:endParaRPr lang="en-US" dirty="0"/>
          </a:p>
        </p:txBody>
      </p:sp>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777057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our sample file has issues from the merge.  This part can be confusing for new users but it is fairly straight forwards.  </a:t>
            </a:r>
            <a:r>
              <a:rPr lang="en-US" dirty="0" err="1" smtClean="0"/>
              <a:t>Git</a:t>
            </a:r>
            <a:r>
              <a:rPr lang="en-US" dirty="0" smtClean="0"/>
              <a:t> detected that there were conflicts and is allowing you to manually resolve them as it can’t automatically.</a:t>
            </a:r>
          </a:p>
          <a:p>
            <a:r>
              <a:rPr lang="en-US" dirty="0" smtClean="0"/>
              <a:t>The blue signifies what you have highlighted, making it able to choose which line you want to commit.  </a:t>
            </a:r>
          </a:p>
          <a:p>
            <a:r>
              <a:rPr lang="en-US" dirty="0" smtClean="0"/>
              <a:t>Red indicates that a line was changed/removed </a:t>
            </a:r>
          </a:p>
          <a:p>
            <a:r>
              <a:rPr lang="en-US" dirty="0" smtClean="0"/>
              <a:t>Green indicates that something was added.</a:t>
            </a:r>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69078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You may have noticed there are extra lines that we didn’t type. </a:t>
            </a:r>
          </a:p>
          <a:p>
            <a:r>
              <a:rPr lang="en-US" dirty="0" smtClean="0"/>
              <a:t>The new line of “+&lt;&lt;&lt;&lt;&lt;&lt;&lt;HEAD” indicates that is where the head or branch that it was merged </a:t>
            </a:r>
            <a:r>
              <a:rPr lang="en-US" dirty="0" err="1" smtClean="0"/>
              <a:t>into’s</a:t>
            </a:r>
            <a:r>
              <a:rPr lang="en-US" dirty="0" smtClean="0"/>
              <a:t> changes that conflict begin.</a:t>
            </a:r>
          </a:p>
          <a:p>
            <a:r>
              <a:rPr lang="en-US" dirty="0" smtClean="0"/>
              <a:t>“+=======“ divides the two and thus marks where the branch that was merged </a:t>
            </a:r>
            <a:r>
              <a:rPr lang="en-US" dirty="0" err="1" smtClean="0"/>
              <a:t>from’s</a:t>
            </a:r>
            <a:r>
              <a:rPr lang="en-US" dirty="0" smtClean="0"/>
              <a:t> changes begin,</a:t>
            </a:r>
          </a:p>
          <a:p>
            <a:r>
              <a:rPr lang="en-US" dirty="0" smtClean="0"/>
              <a:t> and “+&gt;&gt;&gt;&gt;&gt;&gt;&gt;” marks where the conflict ends, followed by the name of the branch that was merged from, in this instance “First-Branch”</a:t>
            </a:r>
          </a:p>
          <a:p>
            <a:endParaRPr lang="en-US" dirty="0" smtClean="0"/>
          </a:p>
          <a:p>
            <a:endParaRPr lang="en-US" dirty="0" smtClean="0"/>
          </a:p>
        </p:txBody>
      </p:sp>
      <p:pic>
        <p:nvPicPr>
          <p:cNvPr id="6" name="Picture Placeholder 5"/>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2397911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 and selective commits</a:t>
            </a:r>
            <a:endParaRPr lang="en-US" dirty="0"/>
          </a:p>
        </p:txBody>
      </p:sp>
      <p:sp>
        <p:nvSpPr>
          <p:cNvPr id="4" name="Text Placeholder 3"/>
          <p:cNvSpPr>
            <a:spLocks noGrp="1"/>
          </p:cNvSpPr>
          <p:nvPr>
            <p:ph type="body" sz="half" idx="2"/>
          </p:nvPr>
        </p:nvSpPr>
        <p:spPr/>
        <p:txBody>
          <a:bodyPr>
            <a:normAutofit/>
          </a:bodyPr>
          <a:lstStyle/>
          <a:p>
            <a:r>
              <a:rPr lang="en-US" dirty="0" smtClean="0"/>
              <a:t>You could just commit all these changes, which keeps this notation intact, however that probably isn’t optimal as you would want to clean up the output later.  Instead we will do a selective commit.</a:t>
            </a:r>
          </a:p>
          <a:p>
            <a:r>
              <a:rPr lang="en-US" dirty="0" smtClean="0"/>
              <a:t>To do this we select those changes we want to make and deselect those we do not.  </a:t>
            </a:r>
          </a:p>
          <a:p>
            <a:r>
              <a:rPr lang="en-US" dirty="0" smtClean="0"/>
              <a:t>We do want to remove “Hello World2” so make sure that is blue.  We also want to add “Hello First Branch” and “Hello Main Branch” so make sure those are blue too.  Click everything else so that they are not blue.</a:t>
            </a:r>
          </a:p>
          <a:p>
            <a:r>
              <a:rPr lang="en-US" dirty="0" smtClean="0"/>
              <a:t>Once you are happy with what you have selected, click commit</a:t>
            </a:r>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792292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Resolving Conflicts</a:t>
            </a:r>
            <a:endParaRPr lang="en-US" dirty="0"/>
          </a:p>
        </p:txBody>
      </p:sp>
      <p:sp>
        <p:nvSpPr>
          <p:cNvPr id="4" name="Text Placeholder 3"/>
          <p:cNvSpPr>
            <a:spLocks noGrp="1"/>
          </p:cNvSpPr>
          <p:nvPr>
            <p:ph type="body" sz="half" idx="2"/>
          </p:nvPr>
        </p:nvSpPr>
        <p:spPr/>
        <p:txBody>
          <a:bodyPr>
            <a:normAutofit/>
          </a:bodyPr>
          <a:lstStyle/>
          <a:p>
            <a:r>
              <a:rPr lang="en-US" dirty="0" smtClean="0"/>
              <a:t>Now there are still things that we don’t want in our file.  To get rid of them we right click on “TEST.txt” and select “Discard changes…” </a:t>
            </a:r>
          </a:p>
          <a:p>
            <a:r>
              <a:rPr lang="en-US" dirty="0" smtClean="0"/>
              <a:t>It will ask to confirm, and so click “Discard changes”</a:t>
            </a:r>
          </a:p>
          <a:p>
            <a:r>
              <a:rPr lang="en-US" dirty="0" smtClean="0"/>
              <a:t>Now all your changes are complete and the branches are merged into master</a:t>
            </a:r>
          </a:p>
          <a:p>
            <a:r>
              <a:rPr lang="en-US" dirty="0" smtClean="0"/>
              <a:t>Open up “TEST.txt” and see how it looks, it should have “Hello World” on the first line, “Hello First Branch” on the second, and “Hello Main Branch” on the third.</a:t>
            </a:r>
          </a:p>
          <a:p>
            <a:endParaRPr lang="en-US" dirty="0" smtClean="0"/>
          </a:p>
        </p:txBody>
      </p:sp>
      <p:pic>
        <p:nvPicPr>
          <p:cNvPr id="5" name="Picture Placeholder 4"/>
          <p:cNvPicPr>
            <a:picLocks noGrp="1" noChangeAspect="1"/>
          </p:cNvPicPr>
          <p:nvPr>
            <p:ph type="pic" idx="1"/>
          </p:nvPr>
        </p:nvPicPr>
        <p:blipFill>
          <a:blip r:embed="rId2"/>
          <a:srcRect l="6466" r="6466"/>
          <a:stretch>
            <a:fillRect/>
          </a:stretch>
        </p:blipFill>
        <p:spPr>
          <a:prstGeom prst="rect">
            <a:avLst/>
          </a:prstGeom>
        </p:spPr>
      </p:pic>
      <p:pic>
        <p:nvPicPr>
          <p:cNvPr id="7" name="Picture 6">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090993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Final Discussion and questions</a:t>
            </a:r>
            <a:endParaRPr lang="en-US" dirty="0"/>
          </a:p>
        </p:txBody>
      </p:sp>
      <p:pic>
        <p:nvPicPr>
          <p:cNvPr id="5" name="Picture 4">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6556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0832" y="1240567"/>
            <a:ext cx="9689716" cy="776006"/>
          </a:xfrm>
        </p:spPr>
        <p:txBody>
          <a:bodyPr>
            <a:normAutofit/>
          </a:bodyPr>
          <a:lstStyle/>
          <a:p>
            <a:r>
              <a:rPr lang="en-US" sz="4400" b="1" dirty="0"/>
              <a:t>THANK YOU</a:t>
            </a:r>
            <a:endParaRPr lang="en-US" sz="2700" i="1" dirty="0"/>
          </a:p>
        </p:txBody>
      </p:sp>
      <p:sp>
        <p:nvSpPr>
          <p:cNvPr id="3" name="Subtitle 2"/>
          <p:cNvSpPr>
            <a:spLocks noGrp="1"/>
          </p:cNvSpPr>
          <p:nvPr>
            <p:ph type="subTitle" idx="1"/>
          </p:nvPr>
        </p:nvSpPr>
        <p:spPr>
          <a:xfrm>
            <a:off x="790832" y="2580675"/>
            <a:ext cx="5338119" cy="3704554"/>
          </a:xfrm>
        </p:spPr>
        <p:txBody>
          <a:bodyPr>
            <a:normAutofit/>
          </a:bodyPr>
          <a:lstStyle/>
          <a:p>
            <a:pPr lvl="0" defTabSz="457200">
              <a:lnSpc>
                <a:spcPct val="100000"/>
              </a:lnSpc>
              <a:spcBef>
                <a:spcPct val="20000"/>
              </a:spcBef>
            </a:pPr>
            <a:r>
              <a:rPr lang="en-US" dirty="0" smtClean="0">
                <a:solidFill>
                  <a:schemeClr val="bg1"/>
                </a:solidFill>
                <a:latin typeface="Calibri" panose="020F0502020204030204" pitchFamily="34" charset="0"/>
                <a:cs typeface="Calibri" panose="020F0502020204030204" pitchFamily="34" charset="0"/>
              </a:rPr>
              <a:t>dra65@cornell.edu</a:t>
            </a:r>
          </a:p>
          <a:p>
            <a:pPr lvl="0" defTabSz="457200">
              <a:lnSpc>
                <a:spcPct val="100000"/>
              </a:lnSpc>
              <a:spcBef>
                <a:spcPct val="20000"/>
              </a:spcBef>
            </a:pPr>
            <a:endParaRPr lang="en-US" sz="2600" dirty="0">
              <a:solidFill>
                <a:schemeClr val="bg1"/>
              </a:solidFill>
              <a:latin typeface="Calibri" panose="020F0502020204030204" pitchFamily="34" charset="0"/>
              <a:cs typeface="Calibri" panose="020F0502020204030204" pitchFamily="34" charset="0"/>
            </a:endParaRPr>
          </a:p>
          <a:p>
            <a:pPr lvl="0" defTabSz="457200">
              <a:lnSpc>
                <a:spcPct val="100000"/>
              </a:lnSpc>
              <a:spcBef>
                <a:spcPct val="20000"/>
              </a:spcBef>
            </a:pPr>
            <a:r>
              <a:rPr lang="en-US" sz="2600" dirty="0" smtClean="0">
                <a:solidFill>
                  <a:schemeClr val="bg1"/>
                </a:solidFill>
                <a:latin typeface="Calibri" panose="020F0502020204030204" pitchFamily="34" charset="0"/>
                <a:cs typeface="Calibri" panose="020F0502020204030204" pitchFamily="34" charset="0"/>
              </a:rPr>
              <a:t>ciser@cornell.edu</a:t>
            </a:r>
          </a:p>
        </p:txBody>
      </p:sp>
    </p:spTree>
    <p:extLst>
      <p:ext uri="{BB962C8B-B14F-4D97-AF65-F5344CB8AC3E}">
        <p14:creationId xmlns:p14="http://schemas.microsoft.com/office/powerpoint/2010/main" val="4113744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Basic </a:t>
            </a:r>
            <a:r>
              <a:rPr lang="en-US" dirty="0" err="1" smtClean="0"/>
              <a:t>Git</a:t>
            </a:r>
            <a:r>
              <a:rPr lang="en-US" dirty="0" smtClean="0"/>
              <a:t> Features</a:t>
            </a:r>
            <a:endParaRPr lang="en-US" dirty="0"/>
          </a:p>
        </p:txBody>
      </p:sp>
      <p:sp>
        <p:nvSpPr>
          <p:cNvPr id="4" name="Text Placeholder 3"/>
          <p:cNvSpPr>
            <a:spLocks noGrp="1"/>
          </p:cNvSpPr>
          <p:nvPr>
            <p:ph type="body" sz="half" idx="2"/>
          </p:nvPr>
        </p:nvSpPr>
        <p:spPr/>
        <p:txBody>
          <a:bodyPr/>
          <a:lstStyle/>
          <a:p>
            <a:r>
              <a:rPr lang="en-US" dirty="0" err="1" smtClean="0"/>
              <a:t>init</a:t>
            </a:r>
            <a:endParaRPr lang="en-US" dirty="0" smtClean="0"/>
          </a:p>
          <a:p>
            <a:r>
              <a:rPr lang="en-US" dirty="0" smtClean="0"/>
              <a:t>add </a:t>
            </a:r>
          </a:p>
          <a:p>
            <a:r>
              <a:rPr lang="en-US" dirty="0"/>
              <a:t>d</a:t>
            </a:r>
            <a:r>
              <a:rPr lang="en-US" dirty="0" smtClean="0"/>
              <a:t>iff</a:t>
            </a:r>
          </a:p>
          <a:p>
            <a:r>
              <a:rPr lang="en-US" dirty="0" smtClean="0"/>
              <a:t>ignore</a:t>
            </a:r>
          </a:p>
          <a:p>
            <a:r>
              <a:rPr lang="en-US" dirty="0" smtClean="0"/>
              <a:t>push</a:t>
            </a:r>
          </a:p>
          <a:p>
            <a:r>
              <a:rPr lang="en-US" dirty="0"/>
              <a:t>c</a:t>
            </a:r>
            <a:r>
              <a:rPr lang="en-US" dirty="0" smtClean="0"/>
              <a:t>ommit</a:t>
            </a:r>
          </a:p>
          <a:p>
            <a:r>
              <a:rPr lang="en-US" dirty="0" smtClean="0"/>
              <a:t>clone</a:t>
            </a:r>
          </a:p>
          <a:p>
            <a:r>
              <a:rPr lang="en-US" dirty="0" smtClean="0"/>
              <a:t>pull</a:t>
            </a:r>
          </a:p>
          <a:p>
            <a:r>
              <a:rPr lang="en-US" dirty="0" smtClean="0"/>
              <a:t>checkout</a:t>
            </a:r>
          </a:p>
          <a:p>
            <a:r>
              <a:rPr lang="en-US" dirty="0" smtClean="0"/>
              <a:t>merge </a:t>
            </a:r>
          </a:p>
          <a:p>
            <a:endParaRPr lang="en-US" dirty="0" smtClean="0"/>
          </a:p>
          <a:p>
            <a:endParaRPr lang="en-US" dirty="0"/>
          </a:p>
        </p:txBody>
      </p:sp>
      <p:pic>
        <p:nvPicPr>
          <p:cNvPr id="9" name="Picture 8">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847640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3" name="Text Placeholder 2"/>
          <p:cNvSpPr>
            <a:spLocks noGrp="1"/>
          </p:cNvSpPr>
          <p:nvPr>
            <p:ph type="body" idx="1"/>
          </p:nvPr>
        </p:nvSpPr>
        <p:spPr/>
        <p:txBody>
          <a:bodyPr/>
          <a:lstStyle/>
          <a:p>
            <a:r>
              <a:rPr lang="en-US" dirty="0" err="1" smtClean="0"/>
              <a:t>Init</a:t>
            </a:r>
            <a:endParaRPr lang="en-US" dirty="0"/>
          </a:p>
        </p:txBody>
      </p:sp>
      <p:sp>
        <p:nvSpPr>
          <p:cNvPr id="4" name="Content Placeholder 3"/>
          <p:cNvSpPr>
            <a:spLocks noGrp="1"/>
          </p:cNvSpPr>
          <p:nvPr>
            <p:ph sz="half" idx="2"/>
          </p:nvPr>
        </p:nvSpPr>
        <p:spPr/>
        <p:txBody>
          <a:bodyPr/>
          <a:lstStyle/>
          <a:p>
            <a:r>
              <a:rPr lang="en-US" dirty="0" smtClean="0"/>
              <a:t>Creates a new repository</a:t>
            </a:r>
            <a:endParaRPr lang="en-US" dirty="0"/>
          </a:p>
        </p:txBody>
      </p:sp>
      <p:sp>
        <p:nvSpPr>
          <p:cNvPr id="5" name="Text Placeholder 4"/>
          <p:cNvSpPr>
            <a:spLocks noGrp="1"/>
          </p:cNvSpPr>
          <p:nvPr>
            <p:ph type="body" sz="quarter" idx="3"/>
          </p:nvPr>
        </p:nvSpPr>
        <p:spPr/>
        <p:txBody>
          <a:bodyPr/>
          <a:lstStyle/>
          <a:p>
            <a:r>
              <a:rPr lang="en-US" dirty="0" smtClean="0"/>
              <a:t>Add</a:t>
            </a:r>
            <a:endParaRPr lang="en-US" dirty="0"/>
          </a:p>
        </p:txBody>
      </p:sp>
      <p:sp>
        <p:nvSpPr>
          <p:cNvPr id="6" name="Content Placeholder 5"/>
          <p:cNvSpPr>
            <a:spLocks noGrp="1"/>
          </p:cNvSpPr>
          <p:nvPr>
            <p:ph sz="quarter" idx="4"/>
          </p:nvPr>
        </p:nvSpPr>
        <p:spPr/>
        <p:txBody>
          <a:bodyPr/>
          <a:lstStyle/>
          <a:p>
            <a:r>
              <a:rPr lang="en-US" dirty="0" smtClean="0"/>
              <a:t>Adds a file to a repository to be tracked</a:t>
            </a:r>
            <a:endParaRPr lang="en-US" dirty="0"/>
          </a:p>
        </p:txBody>
      </p:sp>
      <p:pic>
        <p:nvPicPr>
          <p:cNvPr id="8" name="Picture 7">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834559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Diff</a:t>
            </a:r>
            <a:endParaRPr lang="en-US" dirty="0"/>
          </a:p>
        </p:txBody>
      </p:sp>
      <p:sp>
        <p:nvSpPr>
          <p:cNvPr id="4" name="Content Placeholder 3"/>
          <p:cNvSpPr>
            <a:spLocks noGrp="1"/>
          </p:cNvSpPr>
          <p:nvPr>
            <p:ph sz="half" idx="2"/>
          </p:nvPr>
        </p:nvSpPr>
        <p:spPr/>
        <p:txBody>
          <a:bodyPr/>
          <a:lstStyle/>
          <a:p>
            <a:r>
              <a:rPr lang="en-US" dirty="0" smtClean="0"/>
              <a:t>Checks differences between two files/versions</a:t>
            </a:r>
            <a:endParaRPr lang="en-US" dirty="0"/>
          </a:p>
        </p:txBody>
      </p:sp>
      <p:sp>
        <p:nvSpPr>
          <p:cNvPr id="5" name="Text Placeholder 4"/>
          <p:cNvSpPr>
            <a:spLocks noGrp="1"/>
          </p:cNvSpPr>
          <p:nvPr>
            <p:ph type="body" sz="quarter" idx="3"/>
          </p:nvPr>
        </p:nvSpPr>
        <p:spPr/>
        <p:txBody>
          <a:bodyPr/>
          <a:lstStyle/>
          <a:p>
            <a:r>
              <a:rPr lang="en-US" dirty="0" smtClean="0"/>
              <a:t>Ignore</a:t>
            </a:r>
            <a:endParaRPr lang="en-US" dirty="0"/>
          </a:p>
        </p:txBody>
      </p:sp>
      <p:sp>
        <p:nvSpPr>
          <p:cNvPr id="6" name="Content Placeholder 5"/>
          <p:cNvSpPr>
            <a:spLocks noGrp="1"/>
          </p:cNvSpPr>
          <p:nvPr>
            <p:ph sz="quarter" idx="4"/>
          </p:nvPr>
        </p:nvSpPr>
        <p:spPr/>
        <p:txBody>
          <a:bodyPr/>
          <a:lstStyle/>
          <a:p>
            <a:r>
              <a:rPr lang="en-US" dirty="0" smtClean="0"/>
              <a:t>Ignores a file from the repository’s folder</a:t>
            </a:r>
          </a:p>
          <a:p>
            <a:pPr lvl="1"/>
            <a:r>
              <a:rPr lang="en-US" dirty="0" smtClean="0"/>
              <a:t>Useful when you want to add all to the repository and don’t care that there are files that will be different, or want to track the changes of these files</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330557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Commit</a:t>
            </a:r>
            <a:endParaRPr lang="en-US" dirty="0"/>
          </a:p>
        </p:txBody>
      </p:sp>
      <p:sp>
        <p:nvSpPr>
          <p:cNvPr id="4" name="Content Placeholder 3"/>
          <p:cNvSpPr>
            <a:spLocks noGrp="1"/>
          </p:cNvSpPr>
          <p:nvPr>
            <p:ph sz="half" idx="2"/>
          </p:nvPr>
        </p:nvSpPr>
        <p:spPr/>
        <p:txBody>
          <a:bodyPr/>
          <a:lstStyle/>
          <a:p>
            <a:r>
              <a:rPr lang="en-US" dirty="0" smtClean="0"/>
              <a:t>Creates a new snapshot or reference point to restore files to</a:t>
            </a:r>
            <a:endParaRPr lang="en-US" dirty="0"/>
          </a:p>
        </p:txBody>
      </p:sp>
      <p:sp>
        <p:nvSpPr>
          <p:cNvPr id="5" name="Text Placeholder 4"/>
          <p:cNvSpPr>
            <a:spLocks noGrp="1"/>
          </p:cNvSpPr>
          <p:nvPr>
            <p:ph type="body" sz="quarter" idx="3"/>
          </p:nvPr>
        </p:nvSpPr>
        <p:spPr/>
        <p:txBody>
          <a:bodyPr/>
          <a:lstStyle/>
          <a:p>
            <a:r>
              <a:rPr lang="en-US" dirty="0" smtClean="0"/>
              <a:t>Push</a:t>
            </a:r>
            <a:endParaRPr lang="en-US" dirty="0"/>
          </a:p>
        </p:txBody>
      </p:sp>
      <p:sp>
        <p:nvSpPr>
          <p:cNvPr id="6" name="Content Placeholder 5"/>
          <p:cNvSpPr>
            <a:spLocks noGrp="1"/>
          </p:cNvSpPr>
          <p:nvPr>
            <p:ph sz="quarter" idx="4"/>
          </p:nvPr>
        </p:nvSpPr>
        <p:spPr/>
        <p:txBody>
          <a:bodyPr/>
          <a:lstStyle/>
          <a:p>
            <a:r>
              <a:rPr lang="en-US" dirty="0" smtClean="0"/>
              <a:t>Creates a new version online.  Similar to a commit, but different</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62000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2272" b="-12272"/>
          <a:stretch/>
        </p:blipFill>
        <p:spPr/>
      </p:pic>
      <p:sp>
        <p:nvSpPr>
          <p:cNvPr id="7" name="Rectangle 6">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Understanding Commit &amp; add</a:t>
            </a:r>
            <a:endParaRPr lang="en-US" dirty="0"/>
          </a:p>
        </p:txBody>
      </p:sp>
      <p:sp>
        <p:nvSpPr>
          <p:cNvPr id="8" name="Text Placeholder 7"/>
          <p:cNvSpPr>
            <a:spLocks noGrp="1"/>
          </p:cNvSpPr>
          <p:nvPr>
            <p:ph type="body" sz="half" idx="2"/>
          </p:nvPr>
        </p:nvSpPr>
        <p:spPr/>
        <p:txBody>
          <a:bodyPr/>
          <a:lstStyle/>
          <a:p>
            <a:r>
              <a:rPr lang="en-US" dirty="0" smtClean="0"/>
              <a:t>Adding just changes what is considered to be in the repository.  Commit is what is the powerhouse behind </a:t>
            </a:r>
            <a:r>
              <a:rPr lang="en-US" dirty="0" err="1" smtClean="0"/>
              <a:t>git’s</a:t>
            </a:r>
            <a:r>
              <a:rPr lang="en-US" dirty="0" smtClean="0"/>
              <a:t> ability to version.</a:t>
            </a:r>
          </a:p>
          <a:p>
            <a:r>
              <a:rPr lang="en-US" dirty="0" smtClean="0"/>
              <a:t>We will later show how and why the staging area is an important step in and of itself, but for basic usage staging and committing can be thought of as one step.</a:t>
            </a:r>
            <a:endParaRPr lang="en-US" dirty="0"/>
          </a:p>
        </p:txBody>
      </p:sp>
      <p:sp>
        <p:nvSpPr>
          <p:cNvPr id="10" name="Rectangle 9"/>
          <p:cNvSpPr/>
          <p:nvPr/>
        </p:nvSpPr>
        <p:spPr>
          <a:xfrm>
            <a:off x="5221288" y="5868988"/>
            <a:ext cx="6096000" cy="646331"/>
          </a:xfrm>
          <a:prstGeom prst="rect">
            <a:avLst/>
          </a:prstGeom>
        </p:spPr>
        <p:txBody>
          <a:bodyPr>
            <a:spAutoFit/>
          </a:bodyPr>
          <a:lstStyle/>
          <a:p>
            <a:r>
              <a:rPr lang="en-US" dirty="0" smtClean="0"/>
              <a:t>https://git-scm.com/book/az/v1/Git-Basics-Recording-Changes-to-the-Repository</a:t>
            </a:r>
            <a:endParaRPr lang="en-US" dirty="0"/>
          </a:p>
        </p:txBody>
      </p:sp>
      <p:pic>
        <p:nvPicPr>
          <p:cNvPr id="11" name="Picture 10">
            <a:extLst>
              <a:ext uri="{FF2B5EF4-FFF2-40B4-BE49-F238E27FC236}">
                <a16:creationId xmlns:a16="http://schemas.microsoft.com/office/drawing/2014/main" id="{B090C752-7109-E947-B053-A10561D8C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1300321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Clone</a:t>
            </a:r>
            <a:endParaRPr lang="en-US" dirty="0"/>
          </a:p>
        </p:txBody>
      </p:sp>
      <p:sp>
        <p:nvSpPr>
          <p:cNvPr id="4" name="Content Placeholder 3"/>
          <p:cNvSpPr>
            <a:spLocks noGrp="1"/>
          </p:cNvSpPr>
          <p:nvPr>
            <p:ph sz="half" idx="2"/>
          </p:nvPr>
        </p:nvSpPr>
        <p:spPr/>
        <p:txBody>
          <a:bodyPr/>
          <a:lstStyle/>
          <a:p>
            <a:r>
              <a:rPr lang="en-US" dirty="0" smtClean="0"/>
              <a:t>Creates a copy of an existing repository </a:t>
            </a:r>
            <a:endParaRPr lang="en-US" dirty="0"/>
          </a:p>
        </p:txBody>
      </p:sp>
      <p:sp>
        <p:nvSpPr>
          <p:cNvPr id="5" name="Text Placeholder 4"/>
          <p:cNvSpPr>
            <a:spLocks noGrp="1"/>
          </p:cNvSpPr>
          <p:nvPr>
            <p:ph type="body" sz="quarter" idx="3"/>
          </p:nvPr>
        </p:nvSpPr>
        <p:spPr/>
        <p:txBody>
          <a:bodyPr/>
          <a:lstStyle/>
          <a:p>
            <a:r>
              <a:rPr lang="en-US" dirty="0" smtClean="0"/>
              <a:t>Pull</a:t>
            </a:r>
            <a:endParaRPr lang="en-US" dirty="0"/>
          </a:p>
        </p:txBody>
      </p:sp>
      <p:sp>
        <p:nvSpPr>
          <p:cNvPr id="6" name="Content Placeholder 5"/>
          <p:cNvSpPr>
            <a:spLocks noGrp="1"/>
          </p:cNvSpPr>
          <p:nvPr>
            <p:ph sz="quarter" idx="4"/>
          </p:nvPr>
        </p:nvSpPr>
        <p:spPr/>
        <p:txBody>
          <a:bodyPr/>
          <a:lstStyle/>
          <a:p>
            <a:r>
              <a:rPr lang="en-US" dirty="0" smtClean="0"/>
              <a:t>Updates a copy of the repository to be the latest pushed version</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3292058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Checkout   and   Branch</a:t>
            </a:r>
            <a:endParaRPr lang="en-US" dirty="0"/>
          </a:p>
        </p:txBody>
      </p:sp>
      <p:sp>
        <p:nvSpPr>
          <p:cNvPr id="4" name="Content Placeholder 3"/>
          <p:cNvSpPr>
            <a:spLocks noGrp="1"/>
          </p:cNvSpPr>
          <p:nvPr>
            <p:ph sz="half" idx="2"/>
          </p:nvPr>
        </p:nvSpPr>
        <p:spPr/>
        <p:txBody>
          <a:bodyPr/>
          <a:lstStyle/>
          <a:p>
            <a:r>
              <a:rPr lang="en-US" dirty="0" smtClean="0"/>
              <a:t>Checkout allows you to navigate to a different branch. </a:t>
            </a:r>
          </a:p>
          <a:p>
            <a:r>
              <a:rPr lang="en-US" dirty="0"/>
              <a:t>B</a:t>
            </a:r>
            <a:r>
              <a:rPr lang="en-US" dirty="0" smtClean="0"/>
              <a:t>ranch &lt;name&gt; creates a new branch but does checkout you to that branch (you are still where you used that command)</a:t>
            </a:r>
            <a:endParaRPr lang="en-US" dirty="0"/>
          </a:p>
        </p:txBody>
      </p:sp>
      <p:sp>
        <p:nvSpPr>
          <p:cNvPr id="5" name="Text Placeholder 4"/>
          <p:cNvSpPr>
            <a:spLocks noGrp="1"/>
          </p:cNvSpPr>
          <p:nvPr>
            <p:ph type="body" sz="quarter" idx="3"/>
          </p:nvPr>
        </p:nvSpPr>
        <p:spPr/>
        <p:txBody>
          <a:bodyPr/>
          <a:lstStyle/>
          <a:p>
            <a:r>
              <a:rPr lang="en-US" dirty="0" smtClean="0"/>
              <a:t>Merge</a:t>
            </a:r>
            <a:endParaRPr lang="en-US" dirty="0"/>
          </a:p>
        </p:txBody>
      </p:sp>
      <p:sp>
        <p:nvSpPr>
          <p:cNvPr id="6" name="Content Placeholder 5"/>
          <p:cNvSpPr>
            <a:spLocks noGrp="1"/>
          </p:cNvSpPr>
          <p:nvPr>
            <p:ph sz="quarter" idx="4"/>
          </p:nvPr>
        </p:nvSpPr>
        <p:spPr/>
        <p:txBody>
          <a:bodyPr/>
          <a:lstStyle/>
          <a:p>
            <a:r>
              <a:rPr lang="en-US" dirty="0" smtClean="0"/>
              <a:t>Merges two branches together, or the main branch and a side one</a:t>
            </a:r>
            <a:endParaRPr lang="en-US" dirty="0"/>
          </a:p>
        </p:txBody>
      </p:sp>
      <p:sp>
        <p:nvSpPr>
          <p:cNvPr id="8" name="Title 1"/>
          <p:cNvSpPr>
            <a:spLocks noGrp="1"/>
          </p:cNvSpPr>
          <p:nvPr>
            <p:ph type="title"/>
          </p:nvPr>
        </p:nvSpPr>
        <p:spPr>
          <a:xfrm>
            <a:off x="839788" y="767556"/>
            <a:ext cx="10515600" cy="1325563"/>
          </a:xfrm>
        </p:spPr>
        <p:txBody>
          <a:bodyPr/>
          <a:lstStyle/>
          <a:p>
            <a:r>
              <a:rPr lang="en-US" dirty="0" smtClean="0"/>
              <a:t>Basic </a:t>
            </a:r>
            <a:r>
              <a:rPr lang="en-US" dirty="0" err="1" smtClean="0"/>
              <a:t>Git</a:t>
            </a:r>
            <a:r>
              <a:rPr lang="en-US" dirty="0" smtClean="0"/>
              <a:t> Features</a:t>
            </a:r>
            <a:endParaRPr lang="en-US" dirty="0"/>
          </a:p>
        </p:txBody>
      </p:sp>
      <p:sp>
        <p:nvSpPr>
          <p:cNvPr id="9" name="Rectangle 8">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90C752-7109-E947-B053-A10561D8C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130470"/>
            <a:ext cx="12192000" cy="727530"/>
          </a:xfrm>
          <a:prstGeom prst="rect">
            <a:avLst/>
          </a:prstGeom>
        </p:spPr>
      </p:pic>
    </p:spTree>
    <p:extLst>
      <p:ext uri="{BB962C8B-B14F-4D97-AF65-F5344CB8AC3E}">
        <p14:creationId xmlns:p14="http://schemas.microsoft.com/office/powerpoint/2010/main" val="835435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1968</Words>
  <Application>Microsoft Office PowerPoint</Application>
  <PresentationFormat>Widescreen</PresentationFormat>
  <Paragraphs>152</Paragraphs>
  <Slides>29</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Calibri Light</vt:lpstr>
      <vt:lpstr>Office Theme</vt:lpstr>
      <vt:lpstr>Custom Design</vt:lpstr>
      <vt:lpstr>PowerPoint Presentation</vt:lpstr>
      <vt:lpstr>What is Git</vt:lpstr>
      <vt:lpstr>Basic Git Features</vt:lpstr>
      <vt:lpstr>Basic Git Features</vt:lpstr>
      <vt:lpstr>Basic Git Features</vt:lpstr>
      <vt:lpstr>Basic Git Features</vt:lpstr>
      <vt:lpstr>Understanding Commit &amp; add</vt:lpstr>
      <vt:lpstr>Basic Git Features</vt:lpstr>
      <vt:lpstr>Basic Git Features</vt:lpstr>
      <vt:lpstr>Understanding Branches &amp; Merging</vt:lpstr>
      <vt:lpstr>What is Github?</vt:lpstr>
      <vt:lpstr>Setting up a GitHub account</vt:lpstr>
      <vt:lpstr>GitHub Desktop</vt:lpstr>
      <vt:lpstr>Creating your first repository</vt:lpstr>
      <vt:lpstr>Populating/Initializing Your Repository</vt:lpstr>
      <vt:lpstr>Committing your changes</vt:lpstr>
      <vt:lpstr>Publish/pushing to GitHub</vt:lpstr>
      <vt:lpstr>Cloning the repository</vt:lpstr>
      <vt:lpstr>Pushing to GitHub</vt:lpstr>
      <vt:lpstr>Pulling from GitHub</vt:lpstr>
      <vt:lpstr>Creating a branch</vt:lpstr>
      <vt:lpstr>Editing and changing branches</vt:lpstr>
      <vt:lpstr>Merging a branch</vt:lpstr>
      <vt:lpstr>Resolving Conflicts</vt:lpstr>
      <vt:lpstr>Resolving Conflicts</vt:lpstr>
      <vt:lpstr>Resolving Conflicts and selective commits</vt:lpstr>
      <vt:lpstr>Resolving Conflicts</vt:lpstr>
      <vt:lpstr>Final Discussion and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dc:title>
  <dc:creator>Lynn P. Martin</dc:creator>
  <cp:lastModifiedBy>Daniel Robert Kling Alexander</cp:lastModifiedBy>
  <cp:revision>89</cp:revision>
  <cp:lastPrinted>2018-08-15T20:22:24Z</cp:lastPrinted>
  <dcterms:created xsi:type="dcterms:W3CDTF">2017-05-02T21:12:26Z</dcterms:created>
  <dcterms:modified xsi:type="dcterms:W3CDTF">2019-03-22T20:00:12Z</dcterms:modified>
</cp:coreProperties>
</file>